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78" r:id="rId4"/>
    <p:sldMasterId id="2147483660" r:id="rId5"/>
    <p:sldMasterId id="2147484154" r:id="rId6"/>
  </p:sldMasterIdLst>
  <p:notesMasterIdLst>
    <p:notesMasterId r:id="rId29"/>
  </p:notesMasterIdLst>
  <p:handoutMasterIdLst>
    <p:handoutMasterId r:id="rId30"/>
  </p:handoutMasterIdLst>
  <p:sldIdLst>
    <p:sldId id="280" r:id="rId7"/>
    <p:sldId id="407" r:id="rId8"/>
    <p:sldId id="432" r:id="rId9"/>
    <p:sldId id="427" r:id="rId10"/>
    <p:sldId id="429" r:id="rId11"/>
    <p:sldId id="428" r:id="rId12"/>
    <p:sldId id="426" r:id="rId13"/>
    <p:sldId id="415" r:id="rId14"/>
    <p:sldId id="433" r:id="rId15"/>
    <p:sldId id="434" r:id="rId16"/>
    <p:sldId id="435" r:id="rId17"/>
    <p:sldId id="416" r:id="rId18"/>
    <p:sldId id="417" r:id="rId19"/>
    <p:sldId id="418" r:id="rId20"/>
    <p:sldId id="419" r:id="rId21"/>
    <p:sldId id="420" r:id="rId22"/>
    <p:sldId id="421" r:id="rId23"/>
    <p:sldId id="422" r:id="rId24"/>
    <p:sldId id="423" r:id="rId25"/>
    <p:sldId id="430" r:id="rId26"/>
    <p:sldId id="425" r:id="rId27"/>
    <p:sldId id="436" r:id="rId28"/>
  </p:sldIdLst>
  <p:sldSz cx="9144000" cy="6858000" type="screen4x3"/>
  <p:notesSz cx="7104063" cy="10234613"/>
  <p:defaultTextStyle>
    <a:defPPr>
      <a:defRPr lang="it-IT"/>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228">
          <p15:clr>
            <a:srgbClr val="A4A3A4"/>
          </p15:clr>
        </p15:guide>
        <p15:guide id="2" pos="27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cce Valentina" initials="TV" lastIdx="1" clrIdx="0">
    <p:extLst>
      <p:ext uri="{19B8F6BF-5375-455C-9EA6-DF929625EA0E}">
        <p15:presenceInfo xmlns:p15="http://schemas.microsoft.com/office/powerpoint/2012/main" userId="S::valentina.tecce@intesasanpaolo.com::fd19fab2-0930-4e16-9c1e-7cb0fb1f61fb" providerId="AD"/>
      </p:ext>
    </p:extLst>
  </p:cmAuthor>
  <p:cmAuthor id="2" name="FERRO,ANDREA ALESSANDRO" initials="FA" lastIdx="0" clrIdx="1">
    <p:extLst>
      <p:ext uri="{19B8F6BF-5375-455C-9EA6-DF929625EA0E}">
        <p15:presenceInfo xmlns:p15="http://schemas.microsoft.com/office/powerpoint/2012/main" userId="S-1-5-21-412299003-594166681-732247886-1669992" providerId="AD"/>
      </p:ext>
    </p:extLst>
  </p:cmAuthor>
  <p:cmAuthor id="3" name="FERRIO ELISA" initials="FE" lastIdx="15" clrIdx="2">
    <p:extLst>
      <p:ext uri="{19B8F6BF-5375-455C-9EA6-DF929625EA0E}">
        <p15:presenceInfo xmlns:p15="http://schemas.microsoft.com/office/powerpoint/2012/main" userId="S-1-5-21-412299003-594166681-732247886-1264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9"/>
    <a:srgbClr val="002060"/>
    <a:srgbClr val="006C24"/>
    <a:srgbClr val="EC6400"/>
    <a:srgbClr val="ECBD00"/>
    <a:srgbClr val="1D1D1B"/>
    <a:srgbClr val="9F5F00"/>
    <a:srgbClr val="597189"/>
    <a:srgbClr val="DDD4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3475" autoAdjust="0"/>
  </p:normalViewPr>
  <p:slideViewPr>
    <p:cSldViewPr snapToGrid="0">
      <p:cViewPr varScale="1">
        <p:scale>
          <a:sx n="64" d="100"/>
          <a:sy n="64" d="100"/>
        </p:scale>
        <p:origin x="864" y="66"/>
      </p:cViewPr>
      <p:guideLst>
        <p:guide orient="horz" pos="2228"/>
        <p:guide pos="272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03B79DAE-2BA7-4310-A7AD-7390DD902F71}"/>
              </a:ext>
            </a:extLst>
          </p:cNvPr>
          <p:cNvSpPr>
            <a:spLocks noGrp="1"/>
          </p:cNvSpPr>
          <p:nvPr>
            <p:ph type="hdr" sz="quarter"/>
          </p:nvPr>
        </p:nvSpPr>
        <p:spPr>
          <a:xfrm>
            <a:off x="1" y="0"/>
            <a:ext cx="3079202" cy="512304"/>
          </a:xfrm>
          <a:prstGeom prst="rect">
            <a:avLst/>
          </a:prstGeom>
        </p:spPr>
        <p:txBody>
          <a:bodyPr vert="horz" lIns="95095" tIns="47547" rIns="95095" bIns="47547" rtlCol="0"/>
          <a:lstStyle>
            <a:lvl1pPr algn="l" eaLnBrk="1" hangingPunct="1">
              <a:defRPr sz="1200">
                <a:latin typeface="Arial" charset="0"/>
                <a:ea typeface="ＭＳ Ｐゴシック" charset="0"/>
                <a:cs typeface="ＭＳ Ｐゴシック" charset="0"/>
              </a:defRPr>
            </a:lvl1pPr>
          </a:lstStyle>
          <a:p>
            <a:pPr>
              <a:defRPr/>
            </a:pPr>
            <a:endParaRPr lang="it-IT" dirty="0"/>
          </a:p>
        </p:txBody>
      </p:sp>
      <p:sp>
        <p:nvSpPr>
          <p:cNvPr id="3" name="Segnaposto data 2">
            <a:extLst>
              <a:ext uri="{FF2B5EF4-FFF2-40B4-BE49-F238E27FC236}">
                <a16:creationId xmlns:a16="http://schemas.microsoft.com/office/drawing/2014/main" id="{35E67915-C7B4-4B02-BFB5-CF7685FCD29F}"/>
              </a:ext>
            </a:extLst>
          </p:cNvPr>
          <p:cNvSpPr>
            <a:spLocks noGrp="1"/>
          </p:cNvSpPr>
          <p:nvPr>
            <p:ph type="dt" sz="quarter" idx="1"/>
          </p:nvPr>
        </p:nvSpPr>
        <p:spPr>
          <a:xfrm>
            <a:off x="4023203" y="0"/>
            <a:ext cx="3079202" cy="512304"/>
          </a:xfrm>
          <a:prstGeom prst="rect">
            <a:avLst/>
          </a:prstGeom>
        </p:spPr>
        <p:txBody>
          <a:bodyPr vert="horz" wrap="square" lIns="95095" tIns="47547" rIns="95095" bIns="47547" numCol="1" anchor="t" anchorCtr="0" compatLnSpc="1">
            <a:prstTxWarp prst="textNoShape">
              <a:avLst/>
            </a:prstTxWarp>
          </a:bodyPr>
          <a:lstStyle>
            <a:lvl1pPr algn="r" eaLnBrk="1" hangingPunct="1">
              <a:defRPr sz="1200">
                <a:latin typeface="Arial" pitchFamily="34" charset="0"/>
              </a:defRPr>
            </a:lvl1pPr>
          </a:lstStyle>
          <a:p>
            <a:pPr>
              <a:defRPr/>
            </a:pPr>
            <a:fld id="{6FAF1BDC-BDD3-4DE3-BA79-521FB1F05D52}" type="datetimeFigureOut">
              <a:rPr lang="it-IT"/>
              <a:pPr>
                <a:defRPr/>
              </a:pPr>
              <a:t>15/11/2021</a:t>
            </a:fld>
            <a:endParaRPr lang="it-IT" dirty="0"/>
          </a:p>
        </p:txBody>
      </p:sp>
      <p:sp>
        <p:nvSpPr>
          <p:cNvPr id="4" name="Segnaposto piè di pagina 3">
            <a:extLst>
              <a:ext uri="{FF2B5EF4-FFF2-40B4-BE49-F238E27FC236}">
                <a16:creationId xmlns:a16="http://schemas.microsoft.com/office/drawing/2014/main" id="{6CE9F581-77E5-4D31-80BD-C02DB4527D32}"/>
              </a:ext>
            </a:extLst>
          </p:cNvPr>
          <p:cNvSpPr>
            <a:spLocks noGrp="1"/>
          </p:cNvSpPr>
          <p:nvPr>
            <p:ph type="ftr" sz="quarter" idx="2"/>
          </p:nvPr>
        </p:nvSpPr>
        <p:spPr>
          <a:xfrm>
            <a:off x="1" y="9720675"/>
            <a:ext cx="3079202" cy="512303"/>
          </a:xfrm>
          <a:prstGeom prst="rect">
            <a:avLst/>
          </a:prstGeom>
        </p:spPr>
        <p:txBody>
          <a:bodyPr vert="horz" lIns="95095" tIns="47547" rIns="95095" bIns="47547" rtlCol="0" anchor="b"/>
          <a:lstStyle>
            <a:lvl1pPr algn="l" eaLnBrk="1" hangingPunct="1">
              <a:defRPr sz="1200">
                <a:latin typeface="Arial" charset="0"/>
                <a:ea typeface="ＭＳ Ｐゴシック" charset="0"/>
                <a:cs typeface="ＭＳ Ｐゴシック" charset="0"/>
              </a:defRPr>
            </a:lvl1pPr>
          </a:lstStyle>
          <a:p>
            <a:pPr>
              <a:defRPr/>
            </a:pPr>
            <a:endParaRPr lang="it-IT" dirty="0"/>
          </a:p>
        </p:txBody>
      </p:sp>
      <p:sp>
        <p:nvSpPr>
          <p:cNvPr id="5" name="Segnaposto numero diapositiva 4">
            <a:extLst>
              <a:ext uri="{FF2B5EF4-FFF2-40B4-BE49-F238E27FC236}">
                <a16:creationId xmlns:a16="http://schemas.microsoft.com/office/drawing/2014/main" id="{8D12EB39-BBB2-4DC6-86F9-910073F47D95}"/>
              </a:ext>
            </a:extLst>
          </p:cNvPr>
          <p:cNvSpPr>
            <a:spLocks noGrp="1"/>
          </p:cNvSpPr>
          <p:nvPr>
            <p:ph type="sldNum" sz="quarter" idx="3"/>
          </p:nvPr>
        </p:nvSpPr>
        <p:spPr>
          <a:xfrm>
            <a:off x="4023203" y="9720675"/>
            <a:ext cx="3079202" cy="512303"/>
          </a:xfrm>
          <a:prstGeom prst="rect">
            <a:avLst/>
          </a:prstGeom>
        </p:spPr>
        <p:txBody>
          <a:bodyPr vert="horz" wrap="square" lIns="95095" tIns="47547" rIns="95095" bIns="47547" numCol="1" anchor="b" anchorCtr="0" compatLnSpc="1">
            <a:prstTxWarp prst="textNoShape">
              <a:avLst/>
            </a:prstTxWarp>
          </a:bodyPr>
          <a:lstStyle>
            <a:lvl1pPr algn="r" eaLnBrk="1" hangingPunct="1">
              <a:defRPr sz="1200"/>
            </a:lvl1pPr>
          </a:lstStyle>
          <a:p>
            <a:pPr>
              <a:defRPr/>
            </a:pPr>
            <a:fld id="{1A25A1EE-B183-4BE3-A160-32285A16C77C}" type="slidenum">
              <a:rPr lang="it-IT" altLang="it-IT"/>
              <a:pPr>
                <a:defRPr/>
              </a:pPr>
              <a:t>‹N›</a:t>
            </a:fld>
            <a:endParaRPr lang="it-IT" altLang="it-IT"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A23C53B-FA95-4038-90CD-8E072ABAA244}"/>
              </a:ext>
            </a:extLst>
          </p:cNvPr>
          <p:cNvSpPr>
            <a:spLocks noGrp="1"/>
          </p:cNvSpPr>
          <p:nvPr>
            <p:ph type="hdr" sz="quarter"/>
          </p:nvPr>
        </p:nvSpPr>
        <p:spPr>
          <a:xfrm>
            <a:off x="1" y="0"/>
            <a:ext cx="3079202" cy="512304"/>
          </a:xfrm>
          <a:prstGeom prst="rect">
            <a:avLst/>
          </a:prstGeom>
        </p:spPr>
        <p:txBody>
          <a:bodyPr vert="horz" lIns="95095" tIns="47547" rIns="95095" bIns="47547" rtlCol="0"/>
          <a:lstStyle>
            <a:lvl1pPr algn="l" eaLnBrk="1" hangingPunct="1">
              <a:defRPr sz="1200">
                <a:latin typeface="Arial" charset="0"/>
                <a:ea typeface="ＭＳ Ｐゴシック" charset="0"/>
                <a:cs typeface="ＭＳ Ｐゴシック" charset="0"/>
              </a:defRPr>
            </a:lvl1pPr>
          </a:lstStyle>
          <a:p>
            <a:pPr>
              <a:defRPr/>
            </a:pPr>
            <a:endParaRPr lang="it-IT" dirty="0"/>
          </a:p>
        </p:txBody>
      </p:sp>
      <p:sp>
        <p:nvSpPr>
          <p:cNvPr id="3" name="Segnaposto data 2">
            <a:extLst>
              <a:ext uri="{FF2B5EF4-FFF2-40B4-BE49-F238E27FC236}">
                <a16:creationId xmlns:a16="http://schemas.microsoft.com/office/drawing/2014/main" id="{A6CB8CC4-190C-45F4-B51B-3CA0738939A8}"/>
              </a:ext>
            </a:extLst>
          </p:cNvPr>
          <p:cNvSpPr>
            <a:spLocks noGrp="1"/>
          </p:cNvSpPr>
          <p:nvPr>
            <p:ph type="dt" idx="1"/>
          </p:nvPr>
        </p:nvSpPr>
        <p:spPr>
          <a:xfrm>
            <a:off x="4023203" y="0"/>
            <a:ext cx="3079202" cy="512304"/>
          </a:xfrm>
          <a:prstGeom prst="rect">
            <a:avLst/>
          </a:prstGeom>
        </p:spPr>
        <p:txBody>
          <a:bodyPr vert="horz" wrap="square" lIns="95095" tIns="47547" rIns="95095" bIns="47547" numCol="1" anchor="t" anchorCtr="0" compatLnSpc="1">
            <a:prstTxWarp prst="textNoShape">
              <a:avLst/>
            </a:prstTxWarp>
          </a:bodyPr>
          <a:lstStyle>
            <a:lvl1pPr algn="r" eaLnBrk="1" hangingPunct="1">
              <a:defRPr sz="1200">
                <a:latin typeface="Arial" pitchFamily="34" charset="0"/>
              </a:defRPr>
            </a:lvl1pPr>
          </a:lstStyle>
          <a:p>
            <a:pPr>
              <a:defRPr/>
            </a:pPr>
            <a:fld id="{B38D2658-B69B-4D99-B86E-297423A4328D}" type="datetimeFigureOut">
              <a:rPr lang="it-IT"/>
              <a:pPr>
                <a:defRPr/>
              </a:pPr>
              <a:t>15/11/2021</a:t>
            </a:fld>
            <a:endParaRPr lang="it-IT" dirty="0"/>
          </a:p>
        </p:txBody>
      </p:sp>
      <p:sp>
        <p:nvSpPr>
          <p:cNvPr id="4" name="Segnaposto immagine diapositiva 3">
            <a:extLst>
              <a:ext uri="{FF2B5EF4-FFF2-40B4-BE49-F238E27FC236}">
                <a16:creationId xmlns:a16="http://schemas.microsoft.com/office/drawing/2014/main" id="{03C381E2-BCDF-48FE-BADF-4ACD132312B3}"/>
              </a:ext>
            </a:extLst>
          </p:cNvPr>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5095" tIns="47547" rIns="95095" bIns="47547" rtlCol="0" anchor="ctr"/>
          <a:lstStyle/>
          <a:p>
            <a:pPr lvl="0"/>
            <a:endParaRPr lang="it-IT" noProof="0" dirty="0"/>
          </a:p>
        </p:txBody>
      </p:sp>
      <p:sp>
        <p:nvSpPr>
          <p:cNvPr id="5" name="Segnaposto note 4">
            <a:extLst>
              <a:ext uri="{FF2B5EF4-FFF2-40B4-BE49-F238E27FC236}">
                <a16:creationId xmlns:a16="http://schemas.microsoft.com/office/drawing/2014/main" id="{2E9CC1B6-DC7E-4635-B392-257E55E27166}"/>
              </a:ext>
            </a:extLst>
          </p:cNvPr>
          <p:cNvSpPr>
            <a:spLocks noGrp="1"/>
          </p:cNvSpPr>
          <p:nvPr>
            <p:ph type="body" sz="quarter" idx="3"/>
          </p:nvPr>
        </p:nvSpPr>
        <p:spPr>
          <a:xfrm>
            <a:off x="710077" y="4862794"/>
            <a:ext cx="5683914" cy="4605821"/>
          </a:xfrm>
          <a:prstGeom prst="rect">
            <a:avLst/>
          </a:prstGeom>
        </p:spPr>
        <p:txBody>
          <a:bodyPr vert="horz" lIns="95095" tIns="47547" rIns="95095" bIns="47547"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57FA32A6-3675-4908-B7B6-C6D53B02B8AB}"/>
              </a:ext>
            </a:extLst>
          </p:cNvPr>
          <p:cNvSpPr>
            <a:spLocks noGrp="1"/>
          </p:cNvSpPr>
          <p:nvPr>
            <p:ph type="ftr" sz="quarter" idx="4"/>
          </p:nvPr>
        </p:nvSpPr>
        <p:spPr>
          <a:xfrm>
            <a:off x="1" y="9720675"/>
            <a:ext cx="3079202" cy="512303"/>
          </a:xfrm>
          <a:prstGeom prst="rect">
            <a:avLst/>
          </a:prstGeom>
        </p:spPr>
        <p:txBody>
          <a:bodyPr vert="horz" lIns="95095" tIns="47547" rIns="95095" bIns="47547" rtlCol="0" anchor="b"/>
          <a:lstStyle>
            <a:lvl1pPr algn="l" eaLnBrk="1" hangingPunct="1">
              <a:defRPr sz="1200">
                <a:latin typeface="Arial" charset="0"/>
                <a:ea typeface="ＭＳ Ｐゴシック" charset="0"/>
                <a:cs typeface="ＭＳ Ｐゴシック" charset="0"/>
              </a:defRPr>
            </a:lvl1pPr>
          </a:lstStyle>
          <a:p>
            <a:pPr>
              <a:defRPr/>
            </a:pPr>
            <a:endParaRPr lang="it-IT" dirty="0"/>
          </a:p>
        </p:txBody>
      </p:sp>
      <p:sp>
        <p:nvSpPr>
          <p:cNvPr id="7" name="Segnaposto numero diapositiva 6">
            <a:extLst>
              <a:ext uri="{FF2B5EF4-FFF2-40B4-BE49-F238E27FC236}">
                <a16:creationId xmlns:a16="http://schemas.microsoft.com/office/drawing/2014/main" id="{842A39D1-8717-406E-8A18-936179277EBA}"/>
              </a:ext>
            </a:extLst>
          </p:cNvPr>
          <p:cNvSpPr>
            <a:spLocks noGrp="1"/>
          </p:cNvSpPr>
          <p:nvPr>
            <p:ph type="sldNum" sz="quarter" idx="5"/>
          </p:nvPr>
        </p:nvSpPr>
        <p:spPr>
          <a:xfrm>
            <a:off x="4023203" y="9720675"/>
            <a:ext cx="3079202" cy="512303"/>
          </a:xfrm>
          <a:prstGeom prst="rect">
            <a:avLst/>
          </a:prstGeom>
        </p:spPr>
        <p:txBody>
          <a:bodyPr vert="horz" wrap="square" lIns="95095" tIns="47547" rIns="95095" bIns="47547" numCol="1" anchor="b" anchorCtr="0" compatLnSpc="1">
            <a:prstTxWarp prst="textNoShape">
              <a:avLst/>
            </a:prstTxWarp>
          </a:bodyPr>
          <a:lstStyle>
            <a:lvl1pPr algn="r" eaLnBrk="1" hangingPunct="1">
              <a:defRPr sz="1200"/>
            </a:lvl1pPr>
          </a:lstStyle>
          <a:p>
            <a:pPr>
              <a:defRPr/>
            </a:pPr>
            <a:fld id="{678C4C97-8AF5-4CA4-A21B-82A15BBE0D30}" type="slidenum">
              <a:rPr lang="it-IT" altLang="it-IT"/>
              <a:pPr>
                <a:defRPr/>
              </a:pPr>
              <a:t>‹N›</a:t>
            </a:fld>
            <a:endParaRPr lang="it-IT" altLang="it-IT"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a:extLst>
              <a:ext uri="{FF2B5EF4-FFF2-40B4-BE49-F238E27FC236}">
                <a16:creationId xmlns:a16="http://schemas.microsoft.com/office/drawing/2014/main" id="{5A7A8FD6-D828-4D2C-BEB2-2AD9AA3AA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a:extLst>
              <a:ext uri="{FF2B5EF4-FFF2-40B4-BE49-F238E27FC236}">
                <a16:creationId xmlns:a16="http://schemas.microsoft.com/office/drawing/2014/main" id="{6D957C8F-EA38-46F6-AE1C-83FB59CF9B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9</a:t>
            </a:fld>
            <a:endParaRPr lang="it-IT" altLang="it-IT" dirty="0"/>
          </a:p>
        </p:txBody>
      </p:sp>
    </p:spTree>
    <p:extLst>
      <p:ext uri="{BB962C8B-B14F-4D97-AF65-F5344CB8AC3E}">
        <p14:creationId xmlns:p14="http://schemas.microsoft.com/office/powerpoint/2010/main" val="3188508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10</a:t>
            </a:fld>
            <a:endParaRPr lang="it-IT" altLang="it-IT" dirty="0"/>
          </a:p>
        </p:txBody>
      </p:sp>
    </p:spTree>
    <p:extLst>
      <p:ext uri="{BB962C8B-B14F-4D97-AF65-F5344CB8AC3E}">
        <p14:creationId xmlns:p14="http://schemas.microsoft.com/office/powerpoint/2010/main" val="231479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Può essere l’occasione per inserirsi nel dibattito ed essere ripresi dagli organi d’informazione con un contenuto qualificante e funzionale al proprio interlocutore</a:t>
            </a:r>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11</a:t>
            </a:fld>
            <a:endParaRPr lang="it-IT" altLang="it-IT" dirty="0"/>
          </a:p>
        </p:txBody>
      </p:sp>
    </p:spTree>
    <p:extLst>
      <p:ext uri="{BB962C8B-B14F-4D97-AF65-F5344CB8AC3E}">
        <p14:creationId xmlns:p14="http://schemas.microsoft.com/office/powerpoint/2010/main" val="413088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giornalisti ricevono ogni giorno centinaia di comunicati, e per evitare che il proprio venga non letto o cestinato.</a:t>
            </a:r>
          </a:p>
          <a:p>
            <a:r>
              <a:rPr lang="it-IT" dirty="0"/>
              <a:t>Nel primo in poche parole deve apparire chiaramente di che notizia si tratta. Mentre nel secondo le 5 W</a:t>
            </a:r>
          </a:p>
          <a:p>
            <a:r>
              <a:rPr lang="it-IT" dirty="0"/>
              <a:t>Questo richiede un linguaggio semplice e diretto, che non deve essere però piatto. La chiarezza deve essere infatti accompagnata da un’esposizione che renda i contenuti accattivanti.</a:t>
            </a:r>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12</a:t>
            </a:fld>
            <a:endParaRPr lang="it-IT" altLang="it-IT" dirty="0"/>
          </a:p>
        </p:txBody>
      </p:sp>
    </p:spTree>
    <p:extLst>
      <p:ext uri="{BB962C8B-B14F-4D97-AF65-F5344CB8AC3E}">
        <p14:creationId xmlns:p14="http://schemas.microsoft.com/office/powerpoint/2010/main" val="387266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13</a:t>
            </a:fld>
            <a:endParaRPr lang="it-IT" altLang="it-IT" dirty="0"/>
          </a:p>
        </p:txBody>
      </p:sp>
    </p:spTree>
    <p:extLst>
      <p:ext uri="{BB962C8B-B14F-4D97-AF65-F5344CB8AC3E}">
        <p14:creationId xmlns:p14="http://schemas.microsoft.com/office/powerpoint/2010/main" val="323433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fare qualche esempio: meglio evitare di inviare ai quotidiani nel week-end, così come la mattina presto o nel tardo pomeriggio. Meglio optare per la tarda mattinata o, nel caso di tv e radio, sul giusto anticipo rispetto all’edizione del tg o del giornale radio. </a:t>
            </a:r>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14</a:t>
            </a:fld>
            <a:endParaRPr lang="it-IT" altLang="it-IT" dirty="0"/>
          </a:p>
        </p:txBody>
      </p:sp>
    </p:spTree>
    <p:extLst>
      <p:ext uri="{BB962C8B-B14F-4D97-AF65-F5344CB8AC3E}">
        <p14:creationId xmlns:p14="http://schemas.microsoft.com/office/powerpoint/2010/main" val="210251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mansioni richiedono competenze e qualità non dissimili da quelle di un giornalista iscritto all’albo, dal momento che l’addetto stampa si pone in posizione opposta e simmetrica rispetto al giornalista nei confronti della notizia.</a:t>
            </a:r>
          </a:p>
          <a:p>
            <a:r>
              <a:rPr lang="it-IT" dirty="0"/>
              <a:t>Possono poi tornare utili anche conoscenze di marketing. Qualità che devono unirsi anche a capacità di analisi e creatività, per arrivare a dominare il contesto in cui si opera. </a:t>
            </a:r>
          </a:p>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15</a:t>
            </a:fld>
            <a:endParaRPr lang="it-IT" altLang="it-IT" dirty="0"/>
          </a:p>
        </p:txBody>
      </p:sp>
    </p:spTree>
    <p:extLst>
      <p:ext uri="{BB962C8B-B14F-4D97-AF65-F5344CB8AC3E}">
        <p14:creationId xmlns:p14="http://schemas.microsoft.com/office/powerpoint/2010/main" val="210932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16</a:t>
            </a:fld>
            <a:endParaRPr lang="it-IT" altLang="it-IT" dirty="0"/>
          </a:p>
        </p:txBody>
      </p:sp>
    </p:spTree>
    <p:extLst>
      <p:ext uri="{BB962C8B-B14F-4D97-AF65-F5344CB8AC3E}">
        <p14:creationId xmlns:p14="http://schemas.microsoft.com/office/powerpoint/2010/main" val="16130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17</a:t>
            </a:fld>
            <a:endParaRPr lang="it-IT" altLang="it-IT" dirty="0"/>
          </a:p>
        </p:txBody>
      </p:sp>
    </p:spTree>
    <p:extLst>
      <p:ext uri="{BB962C8B-B14F-4D97-AF65-F5344CB8AC3E}">
        <p14:creationId xmlns:p14="http://schemas.microsoft.com/office/powerpoint/2010/main" val="4174034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18</a:t>
            </a:fld>
            <a:endParaRPr lang="it-IT" altLang="it-IT" dirty="0"/>
          </a:p>
        </p:txBody>
      </p:sp>
    </p:spTree>
    <p:extLst>
      <p:ext uri="{BB962C8B-B14F-4D97-AF65-F5344CB8AC3E}">
        <p14:creationId xmlns:p14="http://schemas.microsoft.com/office/powerpoint/2010/main" val="74074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questo contesto si inserisce la nostra attività per il Fondo di Beneficenza in capo alla Presidenza</a:t>
            </a:r>
          </a:p>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a:t>
            </a:fld>
            <a:endParaRPr lang="it-IT" altLang="it-IT" dirty="0"/>
          </a:p>
        </p:txBody>
      </p:sp>
    </p:spTree>
    <p:extLst>
      <p:ext uri="{BB962C8B-B14F-4D97-AF65-F5344CB8AC3E}">
        <p14:creationId xmlns:p14="http://schemas.microsoft.com/office/powerpoint/2010/main" val="336567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Esistono anche service di monitoraggio rassegna stampa come Data Stampa, Eco della Stampa, Mimesi, </a:t>
            </a:r>
            <a:r>
              <a:rPr lang="it-IT" dirty="0" err="1"/>
              <a:t>Kantar</a:t>
            </a:r>
            <a:r>
              <a:rPr lang="it-IT" dirty="0"/>
              <a:t> Media che si basano sul monitoraggio delle parole chiave</a:t>
            </a:r>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19</a:t>
            </a:fld>
            <a:endParaRPr lang="it-IT" altLang="it-IT" dirty="0"/>
          </a:p>
        </p:txBody>
      </p:sp>
    </p:spTree>
    <p:extLst>
      <p:ext uri="{BB962C8B-B14F-4D97-AF65-F5344CB8AC3E}">
        <p14:creationId xmlns:p14="http://schemas.microsoft.com/office/powerpoint/2010/main" val="223572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 citate nel comunicato il Fondo di Beneficenza di Intesa Sanpaolo (a noi fa sempre molto piacere collaborare con le realtà che sosteniamo), informateci con anticipo (per quanto possibile) della diffusione di un comunicato perché possono nascere sinergie.</a:t>
            </a:r>
          </a:p>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20</a:t>
            </a:fld>
            <a:endParaRPr lang="it-IT" altLang="it-IT" dirty="0"/>
          </a:p>
        </p:txBody>
      </p:sp>
    </p:spTree>
    <p:extLst>
      <p:ext uri="{BB962C8B-B14F-4D97-AF65-F5344CB8AC3E}">
        <p14:creationId xmlns:p14="http://schemas.microsoft.com/office/powerpoint/2010/main" val="285621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 citate nel comunicato il Fondo di Beneficenza di Intesa Sanpaolo (a noi fa sempre molto piacere collaborare con le realtà che sosteniamo), informateci con anticipo (per quanto possibile) della diffusione di un comunicato perché possono nascere sinergie.</a:t>
            </a:r>
          </a:p>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21</a:t>
            </a:fld>
            <a:endParaRPr lang="it-IT" altLang="it-IT" dirty="0"/>
          </a:p>
        </p:txBody>
      </p:sp>
    </p:spTree>
    <p:extLst>
      <p:ext uri="{BB962C8B-B14F-4D97-AF65-F5344CB8AC3E}">
        <p14:creationId xmlns:p14="http://schemas.microsoft.com/office/powerpoint/2010/main" val="410447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messaggio inviato a ogni tipologia di destinatario deve essere ben ponderato, così come i mezzi di comunicazione da utilizzare devono essere i più adeguati. </a:t>
            </a:r>
          </a:p>
          <a:p>
            <a:r>
              <a:rPr lang="it-IT" dirty="0"/>
              <a:t>Abbiamo così una comunicazione interne ed esterna. Noi ci occuperemo maggiormente delle seconda</a:t>
            </a:r>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2</a:t>
            </a:fld>
            <a:endParaRPr lang="it-IT" altLang="it-IT" dirty="0"/>
          </a:p>
        </p:txBody>
      </p:sp>
    </p:spTree>
    <p:extLst>
      <p:ext uri="{BB962C8B-B14F-4D97-AF65-F5344CB8AC3E}">
        <p14:creationId xmlns:p14="http://schemas.microsoft.com/office/powerpoint/2010/main" val="238719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strategia comunicativa da adottare deve essere realizzata in modo tale da essere efficace e cogliere nel segno e raggiungere il proprio pubblico. </a:t>
            </a:r>
          </a:p>
          <a:p>
            <a:r>
              <a:rPr lang="it-IT" dirty="0"/>
              <a:t>anche un ETS può esserlo), a presentarne prodotti e servizi e a introdurre novità che riguardano la propria realtà. </a:t>
            </a:r>
          </a:p>
          <a:p>
            <a:r>
              <a:rPr lang="it-IT" dirty="0"/>
              <a:t>Utilizzando sempre un linguaggio idoneo e sfruttando tutti i mezzi di comunicazione offline e online. </a:t>
            </a:r>
          </a:p>
          <a:p>
            <a:endParaRPr lang="it-IT" dirty="0"/>
          </a:p>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3</a:t>
            </a:fld>
            <a:endParaRPr lang="it-IT" altLang="it-IT" dirty="0"/>
          </a:p>
        </p:txBody>
      </p:sp>
    </p:spTree>
    <p:extLst>
      <p:ext uri="{BB962C8B-B14F-4D97-AF65-F5344CB8AC3E}">
        <p14:creationId xmlns:p14="http://schemas.microsoft.com/office/powerpoint/2010/main" val="162557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4</a:t>
            </a:fld>
            <a:endParaRPr lang="it-IT" altLang="it-IT" dirty="0"/>
          </a:p>
        </p:txBody>
      </p:sp>
    </p:spTree>
    <p:extLst>
      <p:ext uri="{BB962C8B-B14F-4D97-AF65-F5344CB8AC3E}">
        <p14:creationId xmlns:p14="http://schemas.microsoft.com/office/powerpoint/2010/main" val="382851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La strategia comunicativa deve comprendere chi è il giornalista interlocutore, chi raggiungere, quali media scegliere per raccontare chi si è e cosa si fa. Bisogna sempre mirare al target giusto anche tra i giornalisti, non “inviando a pioggia o sparando nel mucchio”, ma selezionando con cura testate, professionisti, giornali in base alla provenienza geografica, alle tematiche trattate, al settore di riferimento. (vedremo più avanti nel dettaglio)</a:t>
            </a:r>
          </a:p>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5</a:t>
            </a:fld>
            <a:endParaRPr lang="it-IT" altLang="it-IT" dirty="0"/>
          </a:p>
        </p:txBody>
      </p:sp>
    </p:spTree>
    <p:extLst>
      <p:ext uri="{BB962C8B-B14F-4D97-AF65-F5344CB8AC3E}">
        <p14:creationId xmlns:p14="http://schemas.microsoft.com/office/powerpoint/2010/main" val="146768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 addetto stampa deve essere sempre aggiornato sul panorama dei mass media che operano nel suo settore e dei giornalisti di riferimento. Si tratta dei cosiddetti “contatti” – vero patrimonio di chi lavora in un ufficio stampa – che vanno a formare la mailing list. </a:t>
            </a:r>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6</a:t>
            </a:fld>
            <a:endParaRPr lang="it-IT" altLang="it-IT" dirty="0"/>
          </a:p>
        </p:txBody>
      </p:sp>
    </p:spTree>
    <p:extLst>
      <p:ext uri="{BB962C8B-B14F-4D97-AF65-F5344CB8AC3E}">
        <p14:creationId xmlns:p14="http://schemas.microsoft.com/office/powerpoint/2010/main" val="45455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7</a:t>
            </a:fld>
            <a:endParaRPr lang="it-IT" altLang="it-IT" dirty="0"/>
          </a:p>
        </p:txBody>
      </p:sp>
    </p:spTree>
    <p:extLst>
      <p:ext uri="{BB962C8B-B14F-4D97-AF65-F5344CB8AC3E}">
        <p14:creationId xmlns:p14="http://schemas.microsoft.com/office/powerpoint/2010/main" val="15694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78C4C97-8AF5-4CA4-A21B-82A15BBE0D30}" type="slidenum">
              <a:rPr lang="it-IT" altLang="it-IT" smtClean="0"/>
              <a:pPr>
                <a:defRPr/>
              </a:pPr>
              <a:t>8</a:t>
            </a:fld>
            <a:endParaRPr lang="it-IT" altLang="it-IT" dirty="0"/>
          </a:p>
        </p:txBody>
      </p:sp>
    </p:spTree>
    <p:extLst>
      <p:ext uri="{BB962C8B-B14F-4D97-AF65-F5344CB8AC3E}">
        <p14:creationId xmlns:p14="http://schemas.microsoft.com/office/powerpoint/2010/main" val="200616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04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1024" y="242358"/>
            <a:ext cx="7772400" cy="545042"/>
          </a:xfrm>
          <a:prstGeom prst="rect">
            <a:avLst/>
          </a:prstGeom>
        </p:spPr>
        <p:txBody>
          <a:bodyPr/>
          <a:lstStyle>
            <a:lvl1pPr algn="l">
              <a:defRPr sz="3000" b="1">
                <a:solidFill>
                  <a:srgbClr val="003A79"/>
                </a:solidFill>
                <a:latin typeface="Arial"/>
                <a:cs typeface="Arial"/>
              </a:defRPr>
            </a:lvl1pPr>
          </a:lstStyle>
          <a:p>
            <a:r>
              <a:rPr lang="it-IT"/>
              <a:t>Fare clic per modificare stile</a:t>
            </a:r>
          </a:p>
        </p:txBody>
      </p:sp>
      <p:sp>
        <p:nvSpPr>
          <p:cNvPr id="7" name="Segnaposto testo 6"/>
          <p:cNvSpPr>
            <a:spLocks noGrp="1"/>
          </p:cNvSpPr>
          <p:nvPr>
            <p:ph type="body" sz="quarter" idx="12"/>
          </p:nvPr>
        </p:nvSpPr>
        <p:spPr>
          <a:xfrm>
            <a:off x="111125" y="787400"/>
            <a:ext cx="6645275" cy="749300"/>
          </a:xfrm>
          <a:prstGeom prst="rect">
            <a:avLst/>
          </a:prstGeom>
        </p:spPr>
        <p:txBody>
          <a:bodyPr/>
          <a:lstStyle>
            <a:lvl1pPr marL="0" indent="0">
              <a:buNone/>
              <a:defRPr sz="2000" b="1">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a:t>Fare clic per modificare stili del testo dello schema</a:t>
            </a:r>
          </a:p>
        </p:txBody>
      </p:sp>
      <p:sp>
        <p:nvSpPr>
          <p:cNvPr id="4" name="Segnaposto numero diapositiva 5">
            <a:extLst>
              <a:ext uri="{FF2B5EF4-FFF2-40B4-BE49-F238E27FC236}">
                <a16:creationId xmlns:a16="http://schemas.microsoft.com/office/drawing/2014/main" id="{8E11CD20-C0D4-49D6-8AB4-BB95331EA1B3}"/>
              </a:ext>
            </a:extLst>
          </p:cNvPr>
          <p:cNvSpPr>
            <a:spLocks noGrp="1"/>
          </p:cNvSpPr>
          <p:nvPr>
            <p:ph type="sldNum" sz="quarter" idx="13"/>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003A79"/>
                </a:solidFill>
              </a:defRPr>
            </a:lvl1pPr>
          </a:lstStyle>
          <a:p>
            <a:pPr>
              <a:defRPr/>
            </a:pPr>
            <a:fld id="{A95AA127-B995-49B4-8DEB-E3004440F2D9}" type="slidenum">
              <a:rPr lang="it-IT" altLang="it-IT"/>
              <a:pPr>
                <a:defRPr/>
              </a:pPr>
              <a:t>‹N›</a:t>
            </a:fld>
            <a:endParaRPr lang="it-IT" altLang="it-IT" dirty="0"/>
          </a:p>
        </p:txBody>
      </p:sp>
    </p:spTree>
    <p:extLst>
      <p:ext uri="{BB962C8B-B14F-4D97-AF65-F5344CB8AC3E}">
        <p14:creationId xmlns:p14="http://schemas.microsoft.com/office/powerpoint/2010/main" val="379309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11A65B96-C479-4E56-947F-9C4BE52F0A96}"/>
              </a:ext>
            </a:extLst>
          </p:cNvPr>
          <p:cNvSpPr>
            <a:spLocks noGrp="1"/>
          </p:cNvSpPr>
          <p:nvPr>
            <p:ph type="sldNum" sz="quarter" idx="10"/>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003A79"/>
                </a:solidFill>
              </a:defRPr>
            </a:lvl1pPr>
          </a:lstStyle>
          <a:p>
            <a:pPr>
              <a:defRPr/>
            </a:pPr>
            <a:fld id="{0E34BBA3-CC3C-4485-953A-938383579F61}" type="slidenum">
              <a:rPr lang="it-IT" altLang="it-IT"/>
              <a:pPr>
                <a:defRPr/>
              </a:pPr>
              <a:t>‹N›</a:t>
            </a:fld>
            <a:endParaRPr lang="it-IT" altLang="it-IT" dirty="0"/>
          </a:p>
        </p:txBody>
      </p:sp>
    </p:spTree>
    <p:extLst>
      <p:ext uri="{BB962C8B-B14F-4D97-AF65-F5344CB8AC3E}">
        <p14:creationId xmlns:p14="http://schemas.microsoft.com/office/powerpoint/2010/main" val="202680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98463" y="366713"/>
            <a:ext cx="7772400" cy="545042"/>
          </a:xfrm>
          <a:prstGeom prst="rect">
            <a:avLst/>
          </a:prstGeom>
        </p:spPr>
        <p:txBody>
          <a:bodyPr lIns="0" tIns="0" rIns="0" bIns="0"/>
          <a:lstStyle>
            <a:lvl1pPr algn="l">
              <a:defRPr sz="2900" b="1">
                <a:solidFill>
                  <a:srgbClr val="003A79"/>
                </a:solidFill>
                <a:latin typeface="Century Gothic" pitchFamily="34" charset="0"/>
                <a:cs typeface="Arial"/>
              </a:defRPr>
            </a:lvl1pPr>
          </a:lstStyle>
          <a:p>
            <a:r>
              <a:rPr lang="it-IT"/>
              <a:t>Fare clic per modificare stile</a:t>
            </a:r>
          </a:p>
        </p:txBody>
      </p:sp>
      <p:sp>
        <p:nvSpPr>
          <p:cNvPr id="7" name="Segnaposto testo 6"/>
          <p:cNvSpPr>
            <a:spLocks noGrp="1"/>
          </p:cNvSpPr>
          <p:nvPr>
            <p:ph type="body" sz="quarter" idx="12"/>
          </p:nvPr>
        </p:nvSpPr>
        <p:spPr>
          <a:xfrm>
            <a:off x="398464" y="860425"/>
            <a:ext cx="6645275" cy="749300"/>
          </a:xfrm>
          <a:prstGeom prst="rect">
            <a:avLst/>
          </a:prstGeom>
        </p:spPr>
        <p:txBody>
          <a:bodyPr lIns="0" tIns="0" rIns="0" bIns="0"/>
          <a:lstStyle>
            <a:lvl1pPr marL="0" indent="0">
              <a:buNone/>
              <a:defRPr sz="1900" b="0">
                <a:solidFill>
                  <a:schemeClr val="tx1">
                    <a:lumMod val="50000"/>
                    <a:lumOff val="50000"/>
                  </a:schemeClr>
                </a:solidFill>
                <a:latin typeface="Century Gothic"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a:t>Fare clic per modificare stili del testo dello schema</a:t>
            </a:r>
          </a:p>
        </p:txBody>
      </p:sp>
      <p:sp>
        <p:nvSpPr>
          <p:cNvPr id="4" name="Segnaposto numero diapositiva 5">
            <a:extLst>
              <a:ext uri="{FF2B5EF4-FFF2-40B4-BE49-F238E27FC236}">
                <a16:creationId xmlns:a16="http://schemas.microsoft.com/office/drawing/2014/main" id="{7902D41E-BEE7-4E5E-A647-844411A72C43}"/>
              </a:ext>
            </a:extLst>
          </p:cNvPr>
          <p:cNvSpPr>
            <a:spLocks noGrp="1"/>
          </p:cNvSpPr>
          <p:nvPr>
            <p:ph type="sldNum" sz="quarter" idx="13"/>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a:solidFill>
                  <a:srgbClr val="003A79"/>
                </a:solidFill>
                <a:latin typeface="Century Gothic" panose="020B0502020202020204" pitchFamily="34" charset="0"/>
              </a:defRPr>
            </a:lvl1pPr>
          </a:lstStyle>
          <a:p>
            <a:pPr>
              <a:defRPr/>
            </a:pPr>
            <a:fld id="{4A6E1D84-4057-4C1B-B0EB-2F56FCC4CEBE}" type="slidenum">
              <a:rPr lang="it-IT" altLang="it-IT"/>
              <a:pPr>
                <a:defRPr/>
              </a:pPr>
              <a:t>‹N›</a:t>
            </a:fld>
            <a:endParaRPr lang="it-IT" altLang="it-IT" dirty="0"/>
          </a:p>
        </p:txBody>
      </p:sp>
    </p:spTree>
    <p:extLst>
      <p:ext uri="{BB962C8B-B14F-4D97-AF65-F5344CB8AC3E}">
        <p14:creationId xmlns:p14="http://schemas.microsoft.com/office/powerpoint/2010/main" val="377198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5B17AA07-0F66-4DBC-B281-CB9B7B3FA88D}"/>
              </a:ext>
            </a:extLst>
          </p:cNvPr>
          <p:cNvSpPr>
            <a:spLocks noGrp="1"/>
          </p:cNvSpPr>
          <p:nvPr>
            <p:ph type="sldNum" sz="quarter" idx="10"/>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a:solidFill>
                  <a:srgbClr val="003A79"/>
                </a:solidFill>
                <a:latin typeface="Century Gothic" panose="020B0502020202020204" pitchFamily="34" charset="0"/>
              </a:defRPr>
            </a:lvl1pPr>
          </a:lstStyle>
          <a:p>
            <a:pPr>
              <a:defRPr/>
            </a:pPr>
            <a:fld id="{5D681377-719E-4B44-9DDB-4EE5B1D06449}" type="slidenum">
              <a:rPr lang="it-IT" altLang="it-IT"/>
              <a:pPr>
                <a:defRPr/>
              </a:pPr>
              <a:t>‹N›</a:t>
            </a:fld>
            <a:endParaRPr lang="it-IT" altLang="it-IT" dirty="0"/>
          </a:p>
        </p:txBody>
      </p:sp>
    </p:spTree>
    <p:extLst>
      <p:ext uri="{BB962C8B-B14F-4D97-AF65-F5344CB8AC3E}">
        <p14:creationId xmlns:p14="http://schemas.microsoft.com/office/powerpoint/2010/main" val="39830839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50"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igura a mano libera 3">
            <a:extLst>
              <a:ext uri="{FF2B5EF4-FFF2-40B4-BE49-F238E27FC236}">
                <a16:creationId xmlns:a16="http://schemas.microsoft.com/office/drawing/2014/main" id="{63E99FEC-F9E0-47AD-82B0-AA79B56C80BE}"/>
              </a:ext>
            </a:extLst>
          </p:cNvPr>
          <p:cNvSpPr/>
          <p:nvPr userDrawn="1"/>
        </p:nvSpPr>
        <p:spPr>
          <a:xfrm rot="21015509" flipH="1" flipV="1">
            <a:off x="2308225" y="6278563"/>
            <a:ext cx="6797675" cy="1169987"/>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769" h="1758889">
                <a:moveTo>
                  <a:pt x="17758" y="0"/>
                </a:moveTo>
                <a:lnTo>
                  <a:pt x="9037769" y="1751652"/>
                </a:lnTo>
                <a:lnTo>
                  <a:pt x="8974352" y="1758889"/>
                </a:lnTo>
                <a:lnTo>
                  <a:pt x="0" y="1757425"/>
                </a:lnTo>
                <a:lnTo>
                  <a:pt x="17758" y="0"/>
                </a:lnTo>
                <a:close/>
              </a:path>
            </a:pathLst>
          </a:custGeom>
          <a:solidFill>
            <a:srgbClr val="003A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dirty="0"/>
          </a:p>
        </p:txBody>
      </p:sp>
      <p:pic>
        <p:nvPicPr>
          <p:cNvPr id="1027" name="Immagine 4" descr="Logo Private Banking_W.png">
            <a:extLst>
              <a:ext uri="{FF2B5EF4-FFF2-40B4-BE49-F238E27FC236}">
                <a16:creationId xmlns:a16="http://schemas.microsoft.com/office/drawing/2014/main" id="{56BAFB18-3B4D-4D65-AE3A-37A25C872D4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10350" y="6386513"/>
            <a:ext cx="2058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1" r:id="rId1"/>
    <p:sldLayoutId id="2147484152"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magine 4" descr="INTESA_SANPAOLO white.png">
            <a:extLst>
              <a:ext uri="{FF2B5EF4-FFF2-40B4-BE49-F238E27FC236}">
                <a16:creationId xmlns:a16="http://schemas.microsoft.com/office/drawing/2014/main" id="{CA254D68-8CAE-4042-85AC-DBCE2B37B80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2025" y="6469063"/>
            <a:ext cx="155733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167498"/>
      </p:ext>
    </p:extLst>
  </p:cSld>
  <p:clrMap bg1="lt1" tx1="dk1" bg2="lt2" tx2="dk2" accent1="accent1" accent2="accent2" accent3="accent3" accent4="accent4" accent5="accent5" accent6="accent6" hlink="hlink" folHlink="folHlink"/>
  <p:sldLayoutIdLst>
    <p:sldLayoutId id="2147484155" r:id="rId1"/>
    <p:sldLayoutId id="2147484156"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5E8360F-B7A3-442E-8084-6A0A26AF89C0}"/>
              </a:ext>
            </a:extLst>
          </p:cNvPr>
          <p:cNvSpPr txBox="1">
            <a:spLocks/>
          </p:cNvSpPr>
          <p:nvPr/>
        </p:nvSpPr>
        <p:spPr>
          <a:xfrm>
            <a:off x="1250950" y="5104450"/>
            <a:ext cx="7131050" cy="660246"/>
          </a:xfrm>
          <a:prstGeom prst="rect">
            <a:avLst/>
          </a:prstGeom>
        </p:spPr>
        <p:txBody>
          <a:bodyPr lIns="0" tIns="0" rIns="0" bIns="0"/>
          <a:lstStyle/>
          <a:p>
            <a:pPr lvl="0" eaLnBrk="1" fontAlgn="auto" hangingPunct="1">
              <a:spcAft>
                <a:spcPts val="0"/>
              </a:spcAft>
              <a:defRPr/>
            </a:pPr>
            <a:r>
              <a:rPr lang="it-IT" sz="1400" dirty="0">
                <a:solidFill>
                  <a:prstClr val="black">
                    <a:lumMod val="50000"/>
                    <a:lumOff val="50000"/>
                  </a:prstClr>
                </a:solidFill>
                <a:latin typeface="Century Gothic" pitchFamily="34" charset="0"/>
                <a:cs typeface="Arial"/>
              </a:rPr>
              <a:t>Media Attività istituzionali, sociali e culturali</a:t>
            </a:r>
          </a:p>
          <a:p>
            <a:pPr lvl="0" eaLnBrk="1" fontAlgn="auto" hangingPunct="1">
              <a:spcAft>
                <a:spcPts val="0"/>
              </a:spcAft>
              <a:defRPr/>
            </a:pPr>
            <a:r>
              <a:rPr kumimoji="0" lang="en-US" sz="1400" b="0" i="0" u="none" strike="noStrike" kern="1200" cap="none" spc="0" normalizeH="0" baseline="0" noProof="0" dirty="0">
                <a:ln>
                  <a:noFill/>
                </a:ln>
                <a:solidFill>
                  <a:prstClr val="black">
                    <a:lumMod val="50000"/>
                    <a:lumOff val="50000"/>
                  </a:prstClr>
                </a:solidFill>
                <a:effectLst/>
                <a:uLnTx/>
                <a:uFillTx/>
                <a:latin typeface="Century Gothic" pitchFamily="34" charset="0"/>
                <a:ea typeface="MS PGothic" panose="020B0600070205080204" pitchFamily="34" charset="-128"/>
                <a:cs typeface="Arial"/>
              </a:rPr>
              <a:t>Media and Associations Relations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entury Gothic" pitchFamily="34" charset="0"/>
                <a:ea typeface="MS PGothic" panose="020B0600070205080204" pitchFamily="34" charset="-128"/>
                <a:cs typeface="Arial"/>
              </a:rPr>
              <a:t>Chief Institutional Affairs and External Communication Officer Area</a:t>
            </a:r>
          </a:p>
        </p:txBody>
      </p:sp>
      <p:pic>
        <p:nvPicPr>
          <p:cNvPr id="6148" name="Immagine 4" descr="INTESA_SANPAOLO white.png">
            <a:extLst>
              <a:ext uri="{FF2B5EF4-FFF2-40B4-BE49-F238E27FC236}">
                <a16:creationId xmlns:a16="http://schemas.microsoft.com/office/drawing/2014/main" id="{A4E818CF-5E27-4B9D-969B-210ABBD6AB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2649538"/>
            <a:ext cx="34528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igura a mano libera 8">
            <a:extLst>
              <a:ext uri="{FF2B5EF4-FFF2-40B4-BE49-F238E27FC236}">
                <a16:creationId xmlns:a16="http://schemas.microsoft.com/office/drawing/2014/main" id="{885D171A-F487-49DF-8D0F-89F5B259CF80}"/>
              </a:ext>
            </a:extLst>
          </p:cNvPr>
          <p:cNvSpPr/>
          <p:nvPr/>
        </p:nvSpPr>
        <p:spPr>
          <a:xfrm rot="20712638">
            <a:off x="12700" y="-598488"/>
            <a:ext cx="4654550" cy="1209676"/>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003A79">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ttangolo 1">
            <a:extLst>
              <a:ext uri="{FF2B5EF4-FFF2-40B4-BE49-F238E27FC236}">
                <a16:creationId xmlns:a16="http://schemas.microsoft.com/office/drawing/2014/main" id="{4BDD42C4-0434-4653-A798-5D501A7F490E}"/>
              </a:ext>
            </a:extLst>
          </p:cNvPr>
          <p:cNvSpPr/>
          <p:nvPr/>
        </p:nvSpPr>
        <p:spPr>
          <a:xfrm>
            <a:off x="7087269" y="6287042"/>
            <a:ext cx="1834156" cy="307777"/>
          </a:xfrm>
          <a:prstGeom prst="rect">
            <a:avLst/>
          </a:prstGeom>
        </p:spPr>
        <p:txBody>
          <a:bodyPr wrap="none" lIns="91440" tIns="45720" rIns="91440" bIns="45720" anchor="t">
            <a:spAutoFit/>
          </a:bodyPr>
          <a:lstStyle/>
          <a:p>
            <a:pPr marL="0" marR="0" lvl="0" indent="0" algn="l" defTabSz="502279" rtl="0" eaLnBrk="1" fontAlgn="auto" latinLnBrk="0" hangingPunct="1">
              <a:lnSpc>
                <a:spcPct val="100000"/>
              </a:lnSpc>
              <a:spcBef>
                <a:spcPct val="0"/>
              </a:spcBef>
              <a:spcAft>
                <a:spcPts val="0"/>
              </a:spcAft>
              <a:buClrTx/>
              <a:buSzTx/>
              <a:buFontTx/>
              <a:buNone/>
              <a:tabLst/>
              <a:defRPr/>
            </a:pPr>
            <a:r>
              <a:rPr lang="it-IT" sz="1400" dirty="0">
                <a:solidFill>
                  <a:schemeClr val="bg1">
                    <a:lumMod val="50000"/>
                  </a:schemeClr>
                </a:solidFill>
                <a:latin typeface="Century Gothic"/>
                <a:ea typeface="MS PGothic"/>
                <a:cs typeface="Arial"/>
              </a:rPr>
              <a:t> 16 novembre 2021</a:t>
            </a:r>
            <a:endParaRPr kumimoji="0" lang="it-IT" sz="1400" b="0" i="0" u="none" strike="noStrike" kern="1200" cap="none" spc="0" normalizeH="0" baseline="0" noProof="0" dirty="0">
              <a:ln>
                <a:noFill/>
              </a:ln>
              <a:solidFill>
                <a:schemeClr val="bg1">
                  <a:lumMod val="50000"/>
                </a:schemeClr>
              </a:solidFill>
              <a:effectLst/>
              <a:uLnTx/>
              <a:uFillTx/>
              <a:latin typeface="Century Gothic"/>
              <a:ea typeface="MS PGothic"/>
              <a:cs typeface="Arial"/>
            </a:endParaRPr>
          </a:p>
        </p:txBody>
      </p:sp>
      <p:sp>
        <p:nvSpPr>
          <p:cNvPr id="12" name="Titolo 1">
            <a:extLst>
              <a:ext uri="{FF2B5EF4-FFF2-40B4-BE49-F238E27FC236}">
                <a16:creationId xmlns:a16="http://schemas.microsoft.com/office/drawing/2014/main" id="{A0F22186-3431-4FBD-A4F6-4678C237B41A}"/>
              </a:ext>
            </a:extLst>
          </p:cNvPr>
          <p:cNvSpPr txBox="1">
            <a:spLocks/>
          </p:cNvSpPr>
          <p:nvPr/>
        </p:nvSpPr>
        <p:spPr>
          <a:xfrm>
            <a:off x="1250950" y="3475038"/>
            <a:ext cx="6423025" cy="935037"/>
          </a:xfrm>
          <a:prstGeom prst="rect">
            <a:avLst/>
          </a:prstGeom>
        </p:spPr>
        <p:txBody>
          <a:bodyPr lIns="0" tIns="0" rIns="0" bIns="0"/>
          <a:lstStyle/>
          <a:p>
            <a:pPr eaLnBrk="1" fontAlgn="auto" hangingPunct="1">
              <a:spcAft>
                <a:spcPts val="0"/>
              </a:spcAft>
              <a:defRPr/>
            </a:pPr>
            <a:r>
              <a:rPr lang="it-IT" sz="2900" b="1" dirty="0">
                <a:solidFill>
                  <a:srgbClr val="003A79"/>
                </a:solidFill>
                <a:latin typeface="Century Gothic" pitchFamily="34" charset="0"/>
                <a:ea typeface="+mj-ea"/>
                <a:cs typeface="Arial"/>
              </a:rPr>
              <a:t>Webinar Fondo di Beneficenza – Come impostare la comunicazione esterna: l’ufficio stampa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1613870149"/>
              </p:ext>
            </p:extLst>
          </p:nvPr>
        </p:nvGraphicFramePr>
        <p:xfrm>
          <a:off x="379983" y="684818"/>
          <a:ext cx="8365812" cy="578110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RASSEGNA STAMPA FONDO DI BENEFICENZA</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3" name="Immagine 2">
            <a:extLst>
              <a:ext uri="{FF2B5EF4-FFF2-40B4-BE49-F238E27FC236}">
                <a16:creationId xmlns:a16="http://schemas.microsoft.com/office/drawing/2014/main" id="{6E576749-A555-4F45-B557-29E0543F94EB}"/>
              </a:ext>
            </a:extLst>
          </p:cNvPr>
          <p:cNvPicPr>
            <a:picLocks noChangeAspect="1"/>
          </p:cNvPicPr>
          <p:nvPr/>
        </p:nvPicPr>
        <p:blipFill rotWithShape="1">
          <a:blip r:embed="rId3"/>
          <a:srcRect l="22723" t="16250" r="23343" b="7939"/>
          <a:stretch/>
        </p:blipFill>
        <p:spPr>
          <a:xfrm>
            <a:off x="1132148" y="1029073"/>
            <a:ext cx="6879704" cy="5436847"/>
          </a:xfrm>
          <a:prstGeom prst="rect">
            <a:avLst/>
          </a:prstGeom>
        </p:spPr>
      </p:pic>
    </p:spTree>
    <p:extLst>
      <p:ext uri="{BB962C8B-B14F-4D97-AF65-F5344CB8AC3E}">
        <p14:creationId xmlns:p14="http://schemas.microsoft.com/office/powerpoint/2010/main" val="348282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2945169576"/>
              </p:ext>
            </p:extLst>
          </p:nvPr>
        </p:nvGraphicFramePr>
        <p:xfrm>
          <a:off x="379983" y="684818"/>
          <a:ext cx="8365812" cy="578110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ARTICOLO SU FONDO DI BENEFICENZA</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2" name="Immagine 1">
            <a:extLst>
              <a:ext uri="{FF2B5EF4-FFF2-40B4-BE49-F238E27FC236}">
                <a16:creationId xmlns:a16="http://schemas.microsoft.com/office/drawing/2014/main" id="{FC562264-1AE3-4376-B940-CAE9633DBAF4}"/>
              </a:ext>
            </a:extLst>
          </p:cNvPr>
          <p:cNvPicPr>
            <a:picLocks noChangeAspect="1"/>
          </p:cNvPicPr>
          <p:nvPr/>
        </p:nvPicPr>
        <p:blipFill rotWithShape="1">
          <a:blip r:embed="rId3"/>
          <a:srcRect l="21803" t="20331" r="24099" b="5315"/>
          <a:stretch/>
        </p:blipFill>
        <p:spPr>
          <a:xfrm>
            <a:off x="1050561" y="1023697"/>
            <a:ext cx="7042878" cy="5442223"/>
          </a:xfrm>
          <a:prstGeom prst="rect">
            <a:avLst/>
          </a:prstGeom>
        </p:spPr>
      </p:pic>
    </p:spTree>
    <p:extLst>
      <p:ext uri="{BB962C8B-B14F-4D97-AF65-F5344CB8AC3E}">
        <p14:creationId xmlns:p14="http://schemas.microsoft.com/office/powerpoint/2010/main" val="349199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1017018273"/>
              </p:ext>
            </p:extLst>
          </p:nvPr>
        </p:nvGraphicFramePr>
        <p:xfrm>
          <a:off x="379983" y="684818"/>
          <a:ext cx="8365812" cy="426818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GLI STRUMENTI</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400" b="0" kern="1200" dirty="0">
                          <a:solidFill>
                            <a:schemeClr val="tx1"/>
                          </a:solidFill>
                          <a:latin typeface="Century Gothic" pitchFamily="34" charset="0"/>
                          <a:ea typeface="+mj-ea"/>
                          <a:cs typeface="Arial"/>
                        </a:rPr>
                        <a:t>Per organizzare e gestire un ufficio stampa efficiente, piccolo o grande che sia, occorre </a:t>
                      </a:r>
                      <a:r>
                        <a:rPr lang="it-IT" sz="2400" b="1" kern="1200" dirty="0">
                          <a:solidFill>
                            <a:schemeClr val="tx1"/>
                          </a:solidFill>
                          <a:latin typeface="Century Gothic" pitchFamily="34" charset="0"/>
                          <a:ea typeface="+mj-ea"/>
                          <a:cs typeface="Arial"/>
                        </a:rPr>
                        <a:t>aggiornarsi costantemente sulle notizie riguardanti il proprio settore</a:t>
                      </a:r>
                      <a:r>
                        <a:rPr lang="it-IT" sz="2400" b="0" kern="1200" dirty="0">
                          <a:solidFill>
                            <a:schemeClr val="tx1"/>
                          </a:solidFill>
                          <a:latin typeface="Century Gothic" pitchFamily="34" charset="0"/>
                          <a:ea typeface="+mj-ea"/>
                          <a:cs typeface="Arial"/>
                        </a:rPr>
                        <a:t>. </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400" b="0" kern="1200" dirty="0">
                          <a:solidFill>
                            <a:schemeClr val="tx1"/>
                          </a:solidFill>
                          <a:latin typeface="Century Gothic" pitchFamily="34" charset="0"/>
                          <a:ea typeface="+mj-ea"/>
                          <a:cs typeface="Arial"/>
                        </a:rPr>
                        <a:t>Questo è fondamentale anche quando non si ha una novità specifica da diffondere, perché conoscere la cosiddetta  </a:t>
                      </a:r>
                      <a:r>
                        <a:rPr lang="it-IT" sz="2400" b="1" kern="1200" dirty="0">
                          <a:solidFill>
                            <a:schemeClr val="tx1"/>
                          </a:solidFill>
                          <a:latin typeface="Century Gothic" pitchFamily="34" charset="0"/>
                          <a:ea typeface="+mj-ea"/>
                          <a:cs typeface="Arial"/>
                        </a:rPr>
                        <a:t>scelta delle </a:t>
                      </a:r>
                      <a:r>
                        <a:rPr lang="it-IT" sz="2400" b="1" kern="1200" dirty="0" err="1">
                          <a:solidFill>
                            <a:schemeClr val="tx1"/>
                          </a:solidFill>
                          <a:latin typeface="Century Gothic" pitchFamily="34" charset="0"/>
                          <a:ea typeface="+mj-ea"/>
                          <a:cs typeface="Arial"/>
                        </a:rPr>
                        <a:t>notize</a:t>
                      </a:r>
                      <a:r>
                        <a:rPr lang="it-IT" sz="2400" b="1" kern="1200" dirty="0">
                          <a:solidFill>
                            <a:schemeClr val="tx1"/>
                          </a:solidFill>
                          <a:latin typeface="Century Gothic" pitchFamily="34" charset="0"/>
                          <a:ea typeface="+mj-ea"/>
                          <a:cs typeface="Arial"/>
                        </a:rPr>
                        <a:t> </a:t>
                      </a:r>
                      <a:r>
                        <a:rPr lang="it-IT" sz="2400" b="0" kern="1200" dirty="0">
                          <a:solidFill>
                            <a:schemeClr val="tx1"/>
                          </a:solidFill>
                          <a:latin typeface="Century Gothic" pitchFamily="34" charset="0"/>
                          <a:ea typeface="+mj-ea"/>
                          <a:cs typeface="Arial"/>
                        </a:rPr>
                        <a:t>di una testata o cogliere uno spunto che emerge dall’attualità.</a:t>
                      </a:r>
                      <a:endParaRPr lang="it-IT" sz="2400" b="1"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93433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285719894"/>
              </p:ext>
            </p:extLst>
          </p:nvPr>
        </p:nvGraphicFramePr>
        <p:xfrm>
          <a:off x="379983" y="684818"/>
          <a:ext cx="8365812" cy="440950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IL COMUNICATO STAMPA</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endParaRPr lang="it-IT" sz="2000" b="0" kern="1200" dirty="0">
                        <a:solidFill>
                          <a:schemeClr val="tx1"/>
                        </a:solidFill>
                        <a:latin typeface="Century Gothic" pitchFamily="34" charset="0"/>
                        <a:ea typeface="+mj-ea"/>
                        <a:cs typeface="Arial"/>
                      </a:endParaRP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Perché il comunicato stampa sia efficace è necessario curare soprattutto due aspetti: la </a:t>
                      </a:r>
                      <a:r>
                        <a:rPr lang="it-IT" sz="2000" b="1" kern="1200" dirty="0">
                          <a:solidFill>
                            <a:schemeClr val="tx1"/>
                          </a:solidFill>
                          <a:latin typeface="Century Gothic" pitchFamily="34" charset="0"/>
                          <a:ea typeface="+mj-ea"/>
                          <a:cs typeface="Arial"/>
                        </a:rPr>
                        <a:t>scrittura e i tempistiche di diffusione</a:t>
                      </a:r>
                      <a:endParaRPr lang="it-IT" sz="2000" b="0" kern="1200" dirty="0">
                        <a:solidFill>
                          <a:schemeClr val="tx1"/>
                        </a:solidFill>
                        <a:latin typeface="Century Gothic" pitchFamily="34" charset="0"/>
                        <a:ea typeface="+mj-ea"/>
                        <a:cs typeface="Arial"/>
                      </a:endParaRP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 Occorre essere </a:t>
                      </a:r>
                      <a:r>
                        <a:rPr lang="it-IT" sz="2000" b="1" kern="1200" dirty="0">
                          <a:solidFill>
                            <a:schemeClr val="tx1"/>
                          </a:solidFill>
                          <a:latin typeface="Century Gothic" pitchFamily="34" charset="0"/>
                          <a:ea typeface="+mj-ea"/>
                          <a:cs typeface="Arial"/>
                        </a:rPr>
                        <a:t>chiari, immediati e accattivanti</a:t>
                      </a:r>
                      <a:r>
                        <a:rPr lang="it-IT" sz="2000" b="0" kern="1200" dirty="0">
                          <a:solidFill>
                            <a:schemeClr val="tx1"/>
                          </a:solidFill>
                          <a:latin typeface="Century Gothic" pitchFamily="34" charset="0"/>
                          <a:ea typeface="+mj-ea"/>
                          <a:cs typeface="Arial"/>
                        </a:rPr>
                        <a:t> (</a:t>
                      </a:r>
                      <a:r>
                        <a:rPr lang="it-IT" sz="2000" b="0" u="sng" kern="1200" dirty="0">
                          <a:solidFill>
                            <a:schemeClr val="tx1"/>
                          </a:solidFill>
                          <a:latin typeface="Century Gothic" pitchFamily="34" charset="0"/>
                          <a:ea typeface="+mj-ea"/>
                          <a:cs typeface="Arial"/>
                        </a:rPr>
                        <a:t>ovviamente avere una notizia è il requisito base)</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Per farlo si ha a disposizione </a:t>
                      </a:r>
                      <a:r>
                        <a:rPr lang="it-IT" sz="2000" b="1" kern="1200" dirty="0">
                          <a:solidFill>
                            <a:schemeClr val="tx1"/>
                          </a:solidFill>
                          <a:latin typeface="Century Gothic" pitchFamily="34" charset="0"/>
                          <a:ea typeface="+mj-ea"/>
                          <a:cs typeface="Arial"/>
                        </a:rPr>
                        <a:t>il titolo e il primo paragrafo del comunicato</a:t>
                      </a:r>
                      <a:r>
                        <a:rPr lang="it-IT" sz="2000" b="0" kern="1200" dirty="0">
                          <a:solidFill>
                            <a:schemeClr val="tx1"/>
                          </a:solidFill>
                          <a:latin typeface="Century Gothic" pitchFamily="34" charset="0"/>
                          <a:ea typeface="+mj-ea"/>
                          <a:cs typeface="Arial"/>
                        </a:rPr>
                        <a:t> (il cosiddetto “attacco”) che si apre con il riferimento a luogo e data. </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 È essenziale che in poche righe siano riassunte le famose “</a:t>
                      </a:r>
                      <a:r>
                        <a:rPr lang="it-IT" sz="2000" b="1" kern="1200" dirty="0">
                          <a:solidFill>
                            <a:schemeClr val="tx1"/>
                          </a:solidFill>
                          <a:latin typeface="Century Gothic" pitchFamily="34" charset="0"/>
                          <a:ea typeface="+mj-ea"/>
                          <a:cs typeface="Arial"/>
                        </a:rPr>
                        <a:t>5 W” </a:t>
                      </a:r>
                      <a:r>
                        <a:rPr lang="it-IT" sz="2000" b="0" kern="1200" dirty="0">
                          <a:solidFill>
                            <a:schemeClr val="tx1"/>
                          </a:solidFill>
                          <a:latin typeface="Century Gothic" pitchFamily="34" charset="0"/>
                          <a:ea typeface="+mj-ea"/>
                          <a:cs typeface="Arial"/>
                        </a:rPr>
                        <a:t>della notizia: </a:t>
                      </a:r>
                      <a:r>
                        <a:rPr lang="it-IT" sz="2000" b="1" kern="1200" dirty="0" err="1">
                          <a:solidFill>
                            <a:schemeClr val="tx1"/>
                          </a:solidFill>
                          <a:latin typeface="Century Gothic" pitchFamily="34" charset="0"/>
                          <a:ea typeface="+mj-ea"/>
                          <a:cs typeface="Arial"/>
                        </a:rPr>
                        <a:t>what</a:t>
                      </a:r>
                      <a:r>
                        <a:rPr lang="it-IT" sz="2000" b="1" kern="1200" dirty="0">
                          <a:solidFill>
                            <a:schemeClr val="tx1"/>
                          </a:solidFill>
                          <a:latin typeface="Century Gothic" pitchFamily="34" charset="0"/>
                          <a:ea typeface="+mj-ea"/>
                          <a:cs typeface="Arial"/>
                        </a:rPr>
                        <a:t> (cosa), </a:t>
                      </a:r>
                      <a:r>
                        <a:rPr lang="it-IT" sz="2000" b="1" kern="1200" dirty="0" err="1">
                          <a:solidFill>
                            <a:schemeClr val="tx1"/>
                          </a:solidFill>
                          <a:latin typeface="Century Gothic" pitchFamily="34" charset="0"/>
                          <a:ea typeface="+mj-ea"/>
                          <a:cs typeface="Arial"/>
                        </a:rPr>
                        <a:t>who</a:t>
                      </a:r>
                      <a:r>
                        <a:rPr lang="it-IT" sz="2000" b="1" kern="1200" dirty="0">
                          <a:solidFill>
                            <a:schemeClr val="tx1"/>
                          </a:solidFill>
                          <a:latin typeface="Century Gothic" pitchFamily="34" charset="0"/>
                          <a:ea typeface="+mj-ea"/>
                          <a:cs typeface="Arial"/>
                        </a:rPr>
                        <a:t> (chi), </a:t>
                      </a:r>
                      <a:r>
                        <a:rPr lang="it-IT" sz="2000" b="1" kern="1200" dirty="0" err="1">
                          <a:solidFill>
                            <a:schemeClr val="tx1"/>
                          </a:solidFill>
                          <a:latin typeface="Century Gothic" pitchFamily="34" charset="0"/>
                          <a:ea typeface="+mj-ea"/>
                          <a:cs typeface="Arial"/>
                        </a:rPr>
                        <a:t>where</a:t>
                      </a:r>
                      <a:r>
                        <a:rPr lang="it-IT" sz="2000" b="1" kern="1200" dirty="0">
                          <a:solidFill>
                            <a:schemeClr val="tx1"/>
                          </a:solidFill>
                          <a:latin typeface="Century Gothic" pitchFamily="34" charset="0"/>
                          <a:ea typeface="+mj-ea"/>
                          <a:cs typeface="Arial"/>
                        </a:rPr>
                        <a:t> (dove), </a:t>
                      </a:r>
                      <a:r>
                        <a:rPr lang="it-IT" sz="2000" b="1" kern="1200" dirty="0" err="1">
                          <a:solidFill>
                            <a:schemeClr val="tx1"/>
                          </a:solidFill>
                          <a:latin typeface="Century Gothic" pitchFamily="34" charset="0"/>
                          <a:ea typeface="+mj-ea"/>
                          <a:cs typeface="Arial"/>
                        </a:rPr>
                        <a:t>when</a:t>
                      </a:r>
                      <a:r>
                        <a:rPr lang="it-IT" sz="2000" b="1" kern="1200" dirty="0">
                          <a:solidFill>
                            <a:schemeClr val="tx1"/>
                          </a:solidFill>
                          <a:latin typeface="Century Gothic" pitchFamily="34" charset="0"/>
                          <a:ea typeface="+mj-ea"/>
                          <a:cs typeface="Arial"/>
                        </a:rPr>
                        <a:t> (quando) e </a:t>
                      </a:r>
                      <a:r>
                        <a:rPr lang="it-IT" sz="2000" b="1" kern="1200" dirty="0" err="1">
                          <a:solidFill>
                            <a:schemeClr val="tx1"/>
                          </a:solidFill>
                          <a:latin typeface="Century Gothic" pitchFamily="34" charset="0"/>
                          <a:ea typeface="+mj-ea"/>
                          <a:cs typeface="Arial"/>
                        </a:rPr>
                        <a:t>why</a:t>
                      </a:r>
                      <a:r>
                        <a:rPr lang="it-IT" sz="2000" b="1" kern="1200" dirty="0">
                          <a:solidFill>
                            <a:schemeClr val="tx1"/>
                          </a:solidFill>
                          <a:latin typeface="Century Gothic" pitchFamily="34" charset="0"/>
                          <a:ea typeface="+mj-ea"/>
                          <a:cs typeface="Arial"/>
                        </a:rPr>
                        <a:t> (perché). </a:t>
                      </a:r>
                      <a:endParaRPr lang="it-IT" sz="2000" b="0"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98111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3439335535"/>
              </p:ext>
            </p:extLst>
          </p:nvPr>
        </p:nvGraphicFramePr>
        <p:xfrm>
          <a:off x="379982" y="684817"/>
          <a:ext cx="4020296" cy="5626041"/>
        </p:xfrm>
        <a:graphic>
          <a:graphicData uri="http://schemas.openxmlformats.org/drawingml/2006/table">
            <a:tbl>
              <a:tblPr firstRow="1" bandRow="1" bandCol="1">
                <a:tableStyleId>{5C22544A-7EE6-4342-B048-85BDC9FD1C3A}</a:tableStyleId>
              </a:tblPr>
              <a:tblGrid>
                <a:gridCol w="4020296">
                  <a:extLst>
                    <a:ext uri="{9D8B030D-6E8A-4147-A177-3AD203B41FA5}">
                      <a16:colId xmlns:a16="http://schemas.microsoft.com/office/drawing/2014/main" val="20000"/>
                    </a:ext>
                  </a:extLst>
                </a:gridCol>
              </a:tblGrid>
              <a:tr h="336315">
                <a:tc>
                  <a:txBody>
                    <a:bodyPr/>
                    <a:lstStyle/>
                    <a:p>
                      <a:pPr algn="ctr"/>
                      <a:r>
                        <a:rPr lang="it-IT" sz="1600" dirty="0">
                          <a:solidFill>
                            <a:schemeClr val="bg1"/>
                          </a:solidFill>
                          <a:latin typeface="Century Gothic" panose="020B0502020202020204" pitchFamily="34" charset="0"/>
                        </a:rPr>
                        <a:t>IL COMUNICATO STAMPA</a:t>
                      </a:r>
                    </a:p>
                  </a:txBody>
                  <a:tcPr marL="91453" marR="91453" marT="45707" marB="45707" anchor="ctr">
                    <a:solidFill>
                      <a:srgbClr val="003A79"/>
                    </a:solidFill>
                  </a:tcPr>
                </a:tc>
                <a:extLst>
                  <a:ext uri="{0D108BD9-81ED-4DB2-BD59-A6C34878D82A}">
                    <a16:rowId xmlns:a16="http://schemas.microsoft.com/office/drawing/2014/main" val="10000"/>
                  </a:ext>
                </a:extLst>
              </a:tr>
              <a:tr h="5289726">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0" kern="1200" dirty="0">
                        <a:solidFill>
                          <a:schemeClr val="tx1"/>
                        </a:solidFill>
                        <a:latin typeface="Century Gothic" pitchFamily="34" charset="0"/>
                        <a:ea typeface="+mj-ea"/>
                        <a:cs typeface="Arial"/>
                      </a:endParaRPr>
                    </a:p>
                    <a:p>
                      <a:pPr marL="166688" marR="0" lvl="0" indent="-166688" algn="l"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In </a:t>
                      </a:r>
                      <a:r>
                        <a:rPr lang="it-IT" sz="2000" b="1" kern="1200" dirty="0">
                          <a:solidFill>
                            <a:schemeClr val="tx1"/>
                          </a:solidFill>
                          <a:latin typeface="Century Gothic" pitchFamily="34" charset="0"/>
                          <a:ea typeface="+mj-ea"/>
                          <a:cs typeface="Arial"/>
                        </a:rPr>
                        <a:t>fondo al comunicato </a:t>
                      </a:r>
                      <a:r>
                        <a:rPr lang="it-IT" sz="2000" b="0" kern="1200" dirty="0">
                          <a:solidFill>
                            <a:schemeClr val="tx1"/>
                          </a:solidFill>
                          <a:latin typeface="Century Gothic" pitchFamily="34" charset="0"/>
                          <a:ea typeface="+mj-ea"/>
                          <a:cs typeface="Arial"/>
                        </a:rPr>
                        <a:t>si riportano i riferimenti dell’addetto stampa, in modo che i giornalisti possano contattarlo per le richieste di approfondimenti o di interviste. Mentre </a:t>
                      </a:r>
                      <a:r>
                        <a:rPr lang="it-IT" sz="2000" b="1" kern="1200" dirty="0">
                          <a:solidFill>
                            <a:schemeClr val="tx1"/>
                          </a:solidFill>
                          <a:latin typeface="Century Gothic" pitchFamily="34" charset="0"/>
                          <a:ea typeface="+mj-ea"/>
                          <a:cs typeface="Arial"/>
                        </a:rPr>
                        <a:t>in apertura</a:t>
                      </a:r>
                      <a:r>
                        <a:rPr lang="it-IT" sz="2000" b="0" kern="1200" dirty="0">
                          <a:solidFill>
                            <a:schemeClr val="tx1"/>
                          </a:solidFill>
                          <a:latin typeface="Century Gothic" pitchFamily="34" charset="0"/>
                          <a:ea typeface="+mj-ea"/>
                          <a:cs typeface="Arial"/>
                        </a:rPr>
                        <a:t> è opportuno collocare il logo della realtà che si rappresenta. Sempre utili, infine, </a:t>
                      </a:r>
                      <a:r>
                        <a:rPr lang="it-IT" sz="2000" b="1" kern="1200" dirty="0">
                          <a:solidFill>
                            <a:schemeClr val="tx1"/>
                          </a:solidFill>
                          <a:latin typeface="Century Gothic" pitchFamily="34" charset="0"/>
                          <a:ea typeface="+mj-ea"/>
                          <a:cs typeface="Arial"/>
                        </a:rPr>
                        <a:t>link ipertestuali </a:t>
                      </a:r>
                      <a:r>
                        <a:rPr lang="it-IT" sz="2000" b="0" kern="1200" dirty="0">
                          <a:solidFill>
                            <a:schemeClr val="tx1"/>
                          </a:solidFill>
                          <a:latin typeface="Century Gothic" pitchFamily="34" charset="0"/>
                          <a:ea typeface="+mj-ea"/>
                          <a:cs typeface="Arial"/>
                        </a:rPr>
                        <a:t>pertinenti per offrire ulteriori elementi di documentazione.</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endParaRPr lang="it-IT" sz="2000" b="0"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2" name="Immagine 1">
            <a:extLst>
              <a:ext uri="{FF2B5EF4-FFF2-40B4-BE49-F238E27FC236}">
                <a16:creationId xmlns:a16="http://schemas.microsoft.com/office/drawing/2014/main" id="{0B54B002-4FE7-4535-85D8-CB26A57CEFE7}"/>
              </a:ext>
            </a:extLst>
          </p:cNvPr>
          <p:cNvPicPr>
            <a:picLocks noChangeAspect="1"/>
          </p:cNvPicPr>
          <p:nvPr/>
        </p:nvPicPr>
        <p:blipFill>
          <a:blip r:embed="rId4"/>
          <a:stretch>
            <a:fillRect/>
          </a:stretch>
        </p:blipFill>
        <p:spPr>
          <a:xfrm>
            <a:off x="4572000" y="1604329"/>
            <a:ext cx="4341291" cy="3400417"/>
          </a:xfrm>
          <a:prstGeom prst="rect">
            <a:avLst/>
          </a:prstGeom>
        </p:spPr>
      </p:pic>
    </p:spTree>
    <p:extLst>
      <p:ext uri="{BB962C8B-B14F-4D97-AF65-F5344CB8AC3E}">
        <p14:creationId xmlns:p14="http://schemas.microsoft.com/office/powerpoint/2010/main" val="32835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3394124300"/>
              </p:ext>
            </p:extLst>
          </p:nvPr>
        </p:nvGraphicFramePr>
        <p:xfrm>
          <a:off x="379983" y="684818"/>
          <a:ext cx="8365812" cy="5577820"/>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12924">
                <a:tc>
                  <a:txBody>
                    <a:bodyPr/>
                    <a:lstStyle/>
                    <a:p>
                      <a:pPr algn="ctr"/>
                      <a:r>
                        <a:rPr lang="it-IT" sz="1600" dirty="0">
                          <a:solidFill>
                            <a:schemeClr val="bg1"/>
                          </a:solidFill>
                          <a:latin typeface="Century Gothic" panose="020B0502020202020204" pitchFamily="34" charset="0"/>
                        </a:rPr>
                        <a:t>L’INVIO E LA DIFFUSIONE DEL COMUNICATO</a:t>
                      </a:r>
                    </a:p>
                  </a:txBody>
                  <a:tcPr marL="91453" marR="91453" marT="45707" marB="45707">
                    <a:solidFill>
                      <a:srgbClr val="003A79"/>
                    </a:solidFill>
                  </a:tcPr>
                </a:tc>
                <a:extLst>
                  <a:ext uri="{0D108BD9-81ED-4DB2-BD59-A6C34878D82A}">
                    <a16:rowId xmlns:a16="http://schemas.microsoft.com/office/drawing/2014/main" val="10000"/>
                  </a:ext>
                </a:extLst>
              </a:tr>
              <a:tr h="5163907">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0" kern="1200" dirty="0">
                        <a:solidFill>
                          <a:schemeClr val="tx1"/>
                        </a:solidFill>
                        <a:latin typeface="Century Gothic" pitchFamily="34" charset="0"/>
                        <a:ea typeface="+mn-ea"/>
                        <a:cs typeface="Arial"/>
                      </a:endParaRP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extLst/>
                          </a:blip>
                        </a:buBlip>
                        <a:tabLst/>
                        <a:defRPr/>
                      </a:pPr>
                      <a:r>
                        <a:rPr kumimoji="0" lang="it-IT" sz="2400" b="0" i="0" u="none" strike="noStrike" kern="1200" cap="none" spc="0" normalizeH="0" baseline="0" noProof="0" dirty="0">
                          <a:ln>
                            <a:noFill/>
                          </a:ln>
                          <a:solidFill>
                            <a:prstClr val="black"/>
                          </a:solidFill>
                          <a:effectLst/>
                          <a:uLnTx/>
                          <a:uFillTx/>
                          <a:latin typeface="Century Gothic" pitchFamily="34" charset="0"/>
                          <a:ea typeface="+mn-ea"/>
                          <a:cs typeface="Arial"/>
                        </a:rPr>
                        <a:t>L’efficacia di un buon comunicato stampa può essere vanificata da un invio scorretto. Per non essere ignorati o finire in spam occorre per prima cosa scegliere </a:t>
                      </a:r>
                      <a:r>
                        <a:rPr kumimoji="0" lang="it-IT" sz="2400" b="1" i="0" u="none" strike="noStrike" kern="1200" cap="none" spc="0" normalizeH="0" baseline="0" noProof="0" dirty="0">
                          <a:ln>
                            <a:noFill/>
                          </a:ln>
                          <a:solidFill>
                            <a:prstClr val="black"/>
                          </a:solidFill>
                          <a:effectLst/>
                          <a:uLnTx/>
                          <a:uFillTx/>
                          <a:latin typeface="Century Gothic" pitchFamily="34" charset="0"/>
                          <a:ea typeface="+mn-ea"/>
                          <a:cs typeface="Arial"/>
                        </a:rPr>
                        <a:t>il momento giusto</a:t>
                      </a:r>
                      <a:r>
                        <a:rPr kumimoji="0" lang="it-IT" sz="2400" b="0" i="0" u="none" strike="noStrike" kern="1200" cap="none" spc="0" normalizeH="0" baseline="0" noProof="0" dirty="0">
                          <a:ln>
                            <a:noFill/>
                          </a:ln>
                          <a:solidFill>
                            <a:prstClr val="black"/>
                          </a:solidFill>
                          <a:effectLst/>
                          <a:uLnTx/>
                          <a:uFillTx/>
                          <a:latin typeface="Century Gothic" pitchFamily="34" charset="0"/>
                          <a:ea typeface="+mn-ea"/>
                          <a:cs typeface="Arial"/>
                        </a:rPr>
                        <a:t>. Sia in rapporto alla periodicità sia alla tipologia della testata per cui lavora il destinatario. </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extLst/>
                          </a:blip>
                        </a:buBlip>
                        <a:tabLst/>
                        <a:defRPr/>
                      </a:pPr>
                      <a:r>
                        <a:rPr kumimoji="0" lang="it-IT" sz="2400" b="0" i="0" u="none" strike="noStrike" kern="1200" cap="none" spc="0" normalizeH="0" baseline="0" noProof="0" dirty="0">
                          <a:ln>
                            <a:noFill/>
                          </a:ln>
                          <a:solidFill>
                            <a:prstClr val="black"/>
                          </a:solidFill>
                          <a:effectLst/>
                          <a:uLnTx/>
                          <a:uFillTx/>
                          <a:latin typeface="Century Gothic" pitchFamily="34" charset="0"/>
                          <a:ea typeface="+mn-ea"/>
                          <a:cs typeface="Arial"/>
                        </a:rPr>
                        <a:t>È sempre opportuno arricchire il comunicato stampa con </a:t>
                      </a:r>
                      <a:r>
                        <a:rPr kumimoji="0" lang="it-IT" sz="2400" b="1" i="0" u="none" strike="noStrike" kern="1200" cap="none" spc="0" normalizeH="0" baseline="0" noProof="0" dirty="0">
                          <a:ln>
                            <a:noFill/>
                          </a:ln>
                          <a:solidFill>
                            <a:prstClr val="black"/>
                          </a:solidFill>
                          <a:effectLst/>
                          <a:uLnTx/>
                          <a:uFillTx/>
                          <a:latin typeface="Century Gothic" pitchFamily="34" charset="0"/>
                          <a:ea typeface="+mn-ea"/>
                          <a:cs typeface="Arial"/>
                        </a:rPr>
                        <a:t>materiale multimediale</a:t>
                      </a:r>
                      <a:r>
                        <a:rPr kumimoji="0" lang="it-IT" sz="2400" b="0" i="0" u="none" strike="noStrike" kern="1200" cap="none" spc="0" normalizeH="0" baseline="0" noProof="0" dirty="0">
                          <a:ln>
                            <a:noFill/>
                          </a:ln>
                          <a:solidFill>
                            <a:prstClr val="black"/>
                          </a:solidFill>
                          <a:effectLst/>
                          <a:uLnTx/>
                          <a:uFillTx/>
                          <a:latin typeface="Century Gothic" pitchFamily="34" charset="0"/>
                          <a:ea typeface="+mn-ea"/>
                          <a:cs typeface="Arial"/>
                        </a:rPr>
                        <a:t>, allegando foto, immagini video e infografiche che possano essere utili alla pubblicazione.</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extLst/>
                          </a:blip>
                        </a:buBlip>
                        <a:tabLst/>
                        <a:defRPr/>
                      </a:pPr>
                      <a:r>
                        <a:rPr kumimoji="0" lang="it-IT" sz="2400" b="0" i="0" u="none" strike="noStrike" kern="1200" cap="none" spc="0" normalizeH="0" baseline="0" noProof="0" dirty="0">
                          <a:ln>
                            <a:noFill/>
                          </a:ln>
                          <a:solidFill>
                            <a:prstClr val="black"/>
                          </a:solidFill>
                          <a:effectLst/>
                          <a:uLnTx/>
                          <a:uFillTx/>
                          <a:latin typeface="Century Gothic" pitchFamily="34" charset="0"/>
                          <a:ea typeface="+mn-ea"/>
                          <a:cs typeface="Arial"/>
                        </a:rPr>
                        <a:t>Utilizzare sempre un linguaggio chiaro, semplice, diretto</a:t>
                      </a:r>
                      <a:endPar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endParaRPr>
                    </a:p>
                  </a:txBody>
                  <a:tcPr marT="45723" marB="45723">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412219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3335336405"/>
              </p:ext>
            </p:extLst>
          </p:nvPr>
        </p:nvGraphicFramePr>
        <p:xfrm>
          <a:off x="379983" y="684818"/>
          <a:ext cx="8365812" cy="5499161"/>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12924">
                <a:tc>
                  <a:txBody>
                    <a:bodyPr/>
                    <a:lstStyle/>
                    <a:p>
                      <a:pPr algn="ctr"/>
                      <a:r>
                        <a:rPr lang="it-IT" sz="1600" dirty="0">
                          <a:solidFill>
                            <a:schemeClr val="bg1"/>
                          </a:solidFill>
                          <a:latin typeface="Century Gothic" panose="020B0502020202020204" pitchFamily="34" charset="0"/>
                        </a:rPr>
                        <a:t>CHI E’ UN ADDETTO STAMPA?</a:t>
                      </a:r>
                    </a:p>
                  </a:txBody>
                  <a:tcPr marL="91453" marR="91453" marT="45707" marB="45707" anchor="ctr">
                    <a:solidFill>
                      <a:srgbClr val="003A79"/>
                    </a:solidFill>
                  </a:tcPr>
                </a:tc>
                <a:extLst>
                  <a:ext uri="{0D108BD9-81ED-4DB2-BD59-A6C34878D82A}">
                    <a16:rowId xmlns:a16="http://schemas.microsoft.com/office/drawing/2014/main" val="10000"/>
                  </a:ext>
                </a:extLst>
              </a:tr>
              <a:tr h="5163907">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Chi lavora in un ufficio stampa dovrebbe avere tra le sue caratteristiche:</a:t>
                      </a:r>
                    </a:p>
                    <a:p>
                      <a:pPr marL="342900" marR="0" lvl="0" indent="-342900" algn="just" defTabSz="457200" rtl="0" eaLnBrk="1" fontAlgn="auto" latinLnBrk="0" hangingPunct="1">
                        <a:lnSpc>
                          <a:spcPct val="100000"/>
                        </a:lnSpc>
                        <a:spcBef>
                          <a:spcPct val="0"/>
                        </a:spcBef>
                        <a:spcAft>
                          <a:spcPts val="1200"/>
                        </a:spcAft>
                        <a:buClr>
                          <a:srgbClr val="003A79"/>
                        </a:buClr>
                        <a:buSzPct val="140000"/>
                        <a:buFont typeface="Wingdings" panose="05000000000000000000" pitchFamily="2" charset="2"/>
                        <a:buChar char="Ø"/>
                        <a:tabLst/>
                        <a:defRPr/>
                      </a:pPr>
                      <a:r>
                        <a:rPr kumimoji="0" lang="it-IT" sz="2000" b="1" i="0" u="none" strike="noStrike" kern="1200" cap="none" spc="0" normalizeH="0" baseline="0" noProof="0" dirty="0">
                          <a:ln>
                            <a:noFill/>
                          </a:ln>
                          <a:solidFill>
                            <a:prstClr val="black"/>
                          </a:solidFill>
                          <a:effectLst/>
                          <a:uLnTx/>
                          <a:uFillTx/>
                          <a:latin typeface="Century Gothic" pitchFamily="34" charset="0"/>
                          <a:ea typeface="+mn-ea"/>
                          <a:cs typeface="Arial"/>
                        </a:rPr>
                        <a:t>ottime qualità relazionali</a:t>
                      </a:r>
                    </a:p>
                    <a:p>
                      <a:pPr marL="342900" marR="0" lvl="0" indent="-342900" algn="just" defTabSz="457200" rtl="0" eaLnBrk="1" fontAlgn="auto" latinLnBrk="0" hangingPunct="1">
                        <a:lnSpc>
                          <a:spcPct val="100000"/>
                        </a:lnSpc>
                        <a:spcBef>
                          <a:spcPct val="0"/>
                        </a:spcBef>
                        <a:spcAft>
                          <a:spcPts val="1200"/>
                        </a:spcAft>
                        <a:buClr>
                          <a:srgbClr val="003A79"/>
                        </a:buClr>
                        <a:buSzPct val="140000"/>
                        <a:buFont typeface="Wingdings" panose="05000000000000000000" pitchFamily="2" charset="2"/>
                        <a:buChar char="Ø"/>
                        <a:tabLst/>
                        <a:defRPr/>
                      </a:pPr>
                      <a:r>
                        <a:rPr kumimoji="0" lang="it-IT" sz="2000" b="1" i="0" u="none" strike="noStrike" kern="1200" cap="none" spc="0" normalizeH="0" baseline="0" noProof="0" dirty="0">
                          <a:ln>
                            <a:noFill/>
                          </a:ln>
                          <a:solidFill>
                            <a:prstClr val="black"/>
                          </a:solidFill>
                          <a:effectLst/>
                          <a:uLnTx/>
                          <a:uFillTx/>
                          <a:latin typeface="Century Gothic" pitchFamily="34" charset="0"/>
                          <a:ea typeface="+mn-ea"/>
                          <a:cs typeface="Arial"/>
                        </a:rPr>
                        <a:t>capacità di </a:t>
                      </a:r>
                      <a:r>
                        <a:rPr kumimoji="0" lang="it-IT" sz="2000" b="1" i="0" u="none" strike="noStrike" kern="1200" cap="none" spc="0" normalizeH="0" baseline="0" noProof="0" dirty="0" err="1">
                          <a:ln>
                            <a:noFill/>
                          </a:ln>
                          <a:solidFill>
                            <a:prstClr val="black"/>
                          </a:solidFill>
                          <a:effectLst/>
                          <a:uLnTx/>
                          <a:uFillTx/>
                          <a:latin typeface="Century Gothic" pitchFamily="34" charset="0"/>
                          <a:ea typeface="+mn-ea"/>
                          <a:cs typeface="Arial"/>
                        </a:rPr>
                        <a:t>problem</a:t>
                      </a:r>
                      <a:r>
                        <a:rPr kumimoji="0" lang="it-IT" sz="2000" b="1" i="0" u="none" strike="noStrike" kern="1200" cap="none" spc="0" normalizeH="0" baseline="0" noProof="0" dirty="0">
                          <a:ln>
                            <a:noFill/>
                          </a:ln>
                          <a:solidFill>
                            <a:prstClr val="black"/>
                          </a:solidFill>
                          <a:effectLst/>
                          <a:uLnTx/>
                          <a:uFillTx/>
                          <a:latin typeface="Century Gothic" pitchFamily="34" charset="0"/>
                          <a:ea typeface="+mn-ea"/>
                          <a:cs typeface="Arial"/>
                        </a:rPr>
                        <a:t> solving</a:t>
                      </a:r>
                    </a:p>
                    <a:p>
                      <a:pPr marL="342900" marR="0" lvl="0" indent="-342900" algn="just" defTabSz="457200" rtl="0" eaLnBrk="1" fontAlgn="auto" latinLnBrk="0" hangingPunct="1">
                        <a:lnSpc>
                          <a:spcPct val="100000"/>
                        </a:lnSpc>
                        <a:spcBef>
                          <a:spcPct val="0"/>
                        </a:spcBef>
                        <a:spcAft>
                          <a:spcPts val="1200"/>
                        </a:spcAft>
                        <a:buClr>
                          <a:srgbClr val="003A79"/>
                        </a:buClr>
                        <a:buSzPct val="140000"/>
                        <a:buFont typeface="Wingdings" panose="05000000000000000000" pitchFamily="2" charset="2"/>
                        <a:buChar char="Ø"/>
                        <a:tabLst/>
                        <a:defRPr/>
                      </a:pPr>
                      <a:r>
                        <a:rPr kumimoji="0" lang="it-IT" sz="2000" b="1" i="0" u="none" strike="noStrike" kern="1200" cap="none" spc="0" normalizeH="0" baseline="0" noProof="0" dirty="0">
                          <a:ln>
                            <a:noFill/>
                          </a:ln>
                          <a:solidFill>
                            <a:prstClr val="black"/>
                          </a:solidFill>
                          <a:effectLst/>
                          <a:uLnTx/>
                          <a:uFillTx/>
                          <a:latin typeface="Century Gothic" pitchFamily="34" charset="0"/>
                          <a:ea typeface="+mn-ea"/>
                          <a:cs typeface="Arial"/>
                        </a:rPr>
                        <a:t>saper lavorare sotto pressione e utilizzare strumenti multimediali</a:t>
                      </a:r>
                    </a:p>
                    <a:p>
                      <a:pPr marL="0" marR="0" lvl="0" indent="0" algn="just" defTabSz="457200" rtl="0" eaLnBrk="1" fontAlgn="auto" latinLnBrk="0" hangingPunct="1">
                        <a:lnSpc>
                          <a:spcPct val="100000"/>
                        </a:lnSpc>
                        <a:spcBef>
                          <a:spcPct val="0"/>
                        </a:spcBef>
                        <a:spcAft>
                          <a:spcPts val="1200"/>
                        </a:spcAft>
                        <a:buClr>
                          <a:srgbClr val="003A79"/>
                        </a:buClr>
                        <a:buSzPct val="140000"/>
                        <a:buFont typeface="Arial" panose="020B0604020202020204" pitchFamily="34" charset="0"/>
                        <a:buNone/>
                        <a:tabLst/>
                        <a:defRPr/>
                      </a:pPr>
                      <a:endPar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 typeface="Arial" panose="020B0604020202020204" pitchFamily="34" charset="0"/>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Fondamentale è la </a:t>
                      </a:r>
                      <a:r>
                        <a:rPr kumimoji="0" lang="it-IT" sz="2000" b="1" i="0" u="none" strike="noStrike" kern="1200" cap="none" spc="0" normalizeH="0" baseline="0" noProof="0" dirty="0">
                          <a:ln>
                            <a:noFill/>
                          </a:ln>
                          <a:solidFill>
                            <a:prstClr val="black"/>
                          </a:solidFill>
                          <a:effectLst/>
                          <a:uLnTx/>
                          <a:uFillTx/>
                          <a:latin typeface="Century Gothic" pitchFamily="34" charset="0"/>
                          <a:ea typeface="+mn-ea"/>
                          <a:cs typeface="Arial"/>
                        </a:rPr>
                        <a:t>capacità di trasformare gli eventi in notizie</a:t>
                      </a: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 e </a:t>
                      </a:r>
                      <a:r>
                        <a:rPr kumimoji="0" lang="it-IT" sz="2000" b="1" i="0" u="none" strike="noStrike" kern="1200" cap="none" spc="0" normalizeH="0" baseline="0" noProof="0" dirty="0">
                          <a:ln>
                            <a:noFill/>
                          </a:ln>
                          <a:solidFill>
                            <a:prstClr val="black"/>
                          </a:solidFill>
                          <a:effectLst/>
                          <a:uLnTx/>
                          <a:uFillTx/>
                          <a:latin typeface="Century Gothic" pitchFamily="34" charset="0"/>
                          <a:ea typeface="+mn-ea"/>
                          <a:cs typeface="Arial"/>
                        </a:rPr>
                        <a:t>creare le soluzioni</a:t>
                      </a: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 più efficaci per renderli appetibili per i giornalisti. </a:t>
                      </a:r>
                    </a:p>
                    <a:p>
                      <a:pPr marL="0" marR="0" lvl="0" indent="0" algn="just" defTabSz="457200" rtl="0" eaLnBrk="1" fontAlgn="auto" latinLnBrk="0" hangingPunct="1">
                        <a:lnSpc>
                          <a:spcPct val="100000"/>
                        </a:lnSpc>
                        <a:spcBef>
                          <a:spcPct val="0"/>
                        </a:spcBef>
                        <a:spcAft>
                          <a:spcPts val="1200"/>
                        </a:spcAft>
                        <a:buClr>
                          <a:srgbClr val="003A79"/>
                        </a:buClr>
                        <a:buSzPct val="140000"/>
                        <a:buFont typeface="Arial" panose="020B0604020202020204" pitchFamily="34" charset="0"/>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L’addetto stampa è quindi una figura complessa, che deve valorizzare le proprie competenze professionali con un importante contributo personale e umano.</a:t>
                      </a: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 </a:t>
                      </a:r>
                      <a:endParaRPr lang="it-IT" sz="2000" b="0" kern="1200" dirty="0">
                        <a:solidFill>
                          <a:schemeClr val="tx1"/>
                        </a:solidFill>
                        <a:latin typeface="Century Gothic" pitchFamily="34" charset="0"/>
                        <a:ea typeface="+mj-ea"/>
                        <a:cs typeface="Arial"/>
                      </a:endParaRPr>
                    </a:p>
                  </a:txBody>
                  <a:tcPr marT="45723" marB="45723">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6927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panose="020B0502020202020204" pitchFamily="34" charset="0"/>
                <a:ea typeface="+mj-ea"/>
                <a:cs typeface="Arial"/>
              </a:rPr>
              <a:t>Il mondo della comunicazione è cambiato, l’ufficio stampa è cambiato</a:t>
            </a: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1878794876"/>
              </p:ext>
            </p:extLst>
          </p:nvPr>
        </p:nvGraphicFramePr>
        <p:xfrm>
          <a:off x="379983" y="998806"/>
          <a:ext cx="8365812" cy="5204315"/>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16112">
                <a:tc>
                  <a:txBody>
                    <a:bodyPr/>
                    <a:lstStyle/>
                    <a:p>
                      <a:pPr algn="ctr"/>
                      <a:endParaRPr lang="it-IT" sz="1600" dirty="0">
                        <a:solidFill>
                          <a:schemeClr val="bg1"/>
                        </a:solidFill>
                        <a:latin typeface="Century Gothic" panose="020B0502020202020204" pitchFamily="34" charset="0"/>
                      </a:endParaRPr>
                    </a:p>
                  </a:txBody>
                  <a:tcPr marL="91453" marR="91453" marT="45707" marB="45707" anchor="ctr">
                    <a:solidFill>
                      <a:srgbClr val="003A79"/>
                    </a:solidFill>
                  </a:tcPr>
                </a:tc>
                <a:extLst>
                  <a:ext uri="{0D108BD9-81ED-4DB2-BD59-A6C34878D82A}">
                    <a16:rowId xmlns:a16="http://schemas.microsoft.com/office/drawing/2014/main" val="10000"/>
                  </a:ext>
                </a:extLst>
              </a:tr>
              <a:tr h="4869061">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 </a:t>
                      </a:r>
                      <a:endParaRPr lang="it-IT" sz="2000" b="0"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5" name="Picture 2">
            <a:extLst>
              <a:ext uri="{FF2B5EF4-FFF2-40B4-BE49-F238E27FC236}">
                <a16:creationId xmlns:a16="http://schemas.microsoft.com/office/drawing/2014/main" id="{009BA39E-F964-4806-B32F-2DA766BF2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19" y="1570853"/>
            <a:ext cx="7862961" cy="406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82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panose="020B0502020202020204" pitchFamily="34" charset="0"/>
                <a:ea typeface="+mj-ea"/>
                <a:cs typeface="Arial"/>
              </a:rPr>
              <a:t>Il mondo della comunicazione è cambiato, l’ufficio stampa è cambiato</a:t>
            </a: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nvPr>
        </p:nvGraphicFramePr>
        <p:xfrm>
          <a:off x="379983" y="998806"/>
          <a:ext cx="8365812" cy="5204315"/>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16112">
                <a:tc>
                  <a:txBody>
                    <a:bodyPr/>
                    <a:lstStyle/>
                    <a:p>
                      <a:pPr algn="ctr"/>
                      <a:endParaRPr lang="it-IT" sz="1600" dirty="0">
                        <a:solidFill>
                          <a:schemeClr val="bg1"/>
                        </a:solidFill>
                        <a:latin typeface="Century Gothic" panose="020B0502020202020204" pitchFamily="34" charset="0"/>
                      </a:endParaRPr>
                    </a:p>
                  </a:txBody>
                  <a:tcPr marL="91453" marR="91453" marT="45707" marB="45707" anchor="ctr">
                    <a:solidFill>
                      <a:srgbClr val="003A79"/>
                    </a:solidFill>
                  </a:tcPr>
                </a:tc>
                <a:extLst>
                  <a:ext uri="{0D108BD9-81ED-4DB2-BD59-A6C34878D82A}">
                    <a16:rowId xmlns:a16="http://schemas.microsoft.com/office/drawing/2014/main" val="10000"/>
                  </a:ext>
                </a:extLst>
              </a:tr>
              <a:tr h="4869061">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 </a:t>
                      </a:r>
                      <a:endParaRPr lang="it-IT" sz="2000" b="0"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2" name="Immagine 1">
            <a:extLst>
              <a:ext uri="{FF2B5EF4-FFF2-40B4-BE49-F238E27FC236}">
                <a16:creationId xmlns:a16="http://schemas.microsoft.com/office/drawing/2014/main" id="{F6C38D40-62C3-4508-B2AD-23C2FB768861}"/>
              </a:ext>
            </a:extLst>
          </p:cNvPr>
          <p:cNvPicPr>
            <a:picLocks noChangeAspect="1"/>
          </p:cNvPicPr>
          <p:nvPr/>
        </p:nvPicPr>
        <p:blipFill>
          <a:blip r:embed="rId3"/>
          <a:stretch>
            <a:fillRect/>
          </a:stretch>
        </p:blipFill>
        <p:spPr>
          <a:xfrm>
            <a:off x="649255" y="1470666"/>
            <a:ext cx="8037130" cy="3916668"/>
          </a:xfrm>
          <a:prstGeom prst="rect">
            <a:avLst/>
          </a:prstGeom>
        </p:spPr>
      </p:pic>
    </p:spTree>
    <p:extLst>
      <p:ext uri="{BB962C8B-B14F-4D97-AF65-F5344CB8AC3E}">
        <p14:creationId xmlns:p14="http://schemas.microsoft.com/office/powerpoint/2010/main" val="423698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panose="020B0502020202020204" pitchFamily="34" charset="0"/>
                <a:ea typeface="+mj-ea"/>
                <a:cs typeface="Arial"/>
              </a:rPr>
              <a:t>Il mondo della comunicazione è cambiato, l’ufficio stampa è cambiato</a:t>
            </a: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nvPr>
        </p:nvGraphicFramePr>
        <p:xfrm>
          <a:off x="379983" y="998806"/>
          <a:ext cx="8365812" cy="5204315"/>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16112">
                <a:tc>
                  <a:txBody>
                    <a:bodyPr/>
                    <a:lstStyle/>
                    <a:p>
                      <a:pPr algn="ctr"/>
                      <a:endParaRPr lang="it-IT" sz="1600" dirty="0">
                        <a:solidFill>
                          <a:schemeClr val="bg1"/>
                        </a:solidFill>
                        <a:latin typeface="Century Gothic" panose="020B0502020202020204" pitchFamily="34" charset="0"/>
                      </a:endParaRPr>
                    </a:p>
                  </a:txBody>
                  <a:tcPr marL="91453" marR="91453" marT="45707" marB="45707" anchor="ctr">
                    <a:solidFill>
                      <a:srgbClr val="003A79"/>
                    </a:solidFill>
                  </a:tcPr>
                </a:tc>
                <a:extLst>
                  <a:ext uri="{0D108BD9-81ED-4DB2-BD59-A6C34878D82A}">
                    <a16:rowId xmlns:a16="http://schemas.microsoft.com/office/drawing/2014/main" val="10000"/>
                  </a:ext>
                </a:extLst>
              </a:tr>
              <a:tr h="4869061">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 </a:t>
                      </a:r>
                      <a:endParaRPr lang="it-IT" sz="2000" b="0"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3" name="Immagine 2">
            <a:extLst>
              <a:ext uri="{FF2B5EF4-FFF2-40B4-BE49-F238E27FC236}">
                <a16:creationId xmlns:a16="http://schemas.microsoft.com/office/drawing/2014/main" id="{A18E5A98-7628-4C2C-8447-B4D8D8093D1B}"/>
              </a:ext>
            </a:extLst>
          </p:cNvPr>
          <p:cNvPicPr>
            <a:picLocks noChangeAspect="1"/>
          </p:cNvPicPr>
          <p:nvPr/>
        </p:nvPicPr>
        <p:blipFill>
          <a:blip r:embed="rId3"/>
          <a:stretch>
            <a:fillRect/>
          </a:stretch>
        </p:blipFill>
        <p:spPr>
          <a:xfrm>
            <a:off x="398205" y="1540753"/>
            <a:ext cx="8347589" cy="4318441"/>
          </a:xfrm>
          <a:prstGeom prst="rect">
            <a:avLst/>
          </a:prstGeom>
        </p:spPr>
      </p:pic>
    </p:spTree>
    <p:extLst>
      <p:ext uri="{BB962C8B-B14F-4D97-AF65-F5344CB8AC3E}">
        <p14:creationId xmlns:p14="http://schemas.microsoft.com/office/powerpoint/2010/main" val="145725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L’impegno sociale e culturale di Intesa Sanpaolo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2503799504"/>
              </p:ext>
            </p:extLst>
          </p:nvPr>
        </p:nvGraphicFramePr>
        <p:xfrm>
          <a:off x="379983" y="684818"/>
          <a:ext cx="8365812" cy="547630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PIANO DI IMPRESA 2018-2021</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0"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800" b="0"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800" b="0"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800" b="0"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800" b="0"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800" b="0"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800" b="0"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lang="it-IT" sz="2400" b="0" kern="1200" dirty="0">
                          <a:solidFill>
                            <a:schemeClr val="tx1"/>
                          </a:solidFill>
                          <a:latin typeface="Century Gothic" pitchFamily="34" charset="0"/>
                          <a:ea typeface="+mj-ea"/>
                          <a:cs typeface="Arial"/>
                        </a:rPr>
                        <a:t>Diventare un modello di riferimento in termini di responsabilità sociale e culturale, e motore per lo sviluppo sostenibile e inclusivo del Paese</a:t>
                      </a: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2" name="Immagine 1">
            <a:extLst>
              <a:ext uri="{FF2B5EF4-FFF2-40B4-BE49-F238E27FC236}">
                <a16:creationId xmlns:a16="http://schemas.microsoft.com/office/drawing/2014/main" id="{881137A9-9A06-4391-AAA5-99FD77C06505}"/>
              </a:ext>
            </a:extLst>
          </p:cNvPr>
          <p:cNvPicPr>
            <a:picLocks noChangeAspect="1"/>
          </p:cNvPicPr>
          <p:nvPr/>
        </p:nvPicPr>
        <p:blipFill rotWithShape="1">
          <a:blip r:embed="rId3"/>
          <a:srcRect l="14754" t="20331" r="48688" b="40305"/>
          <a:stretch/>
        </p:blipFill>
        <p:spPr>
          <a:xfrm>
            <a:off x="1360357" y="1024709"/>
            <a:ext cx="6423286" cy="3888536"/>
          </a:xfrm>
          <a:prstGeom prst="rect">
            <a:avLst/>
          </a:prstGeom>
        </p:spPr>
      </p:pic>
    </p:spTree>
    <p:extLst>
      <p:ext uri="{BB962C8B-B14F-4D97-AF65-F5344CB8AC3E}">
        <p14:creationId xmlns:p14="http://schemas.microsoft.com/office/powerpoint/2010/main" val="327235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panose="020B0502020202020204" pitchFamily="34" charset="0"/>
                <a:ea typeface="+mj-ea"/>
                <a:cs typeface="Arial"/>
              </a:rPr>
              <a:t>Il mondo della comunicazione è cambiato, l’ufficio stampa è cambiato</a:t>
            </a: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2368099190"/>
              </p:ext>
            </p:extLst>
          </p:nvPr>
        </p:nvGraphicFramePr>
        <p:xfrm>
          <a:off x="379983" y="998806"/>
          <a:ext cx="8365812" cy="5204315"/>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16112">
                <a:tc>
                  <a:txBody>
                    <a:bodyPr/>
                    <a:lstStyle/>
                    <a:p>
                      <a:pPr algn="ctr"/>
                      <a:endParaRPr lang="it-IT" sz="1600" dirty="0">
                        <a:solidFill>
                          <a:schemeClr val="bg1"/>
                        </a:solidFill>
                        <a:latin typeface="Century Gothic" panose="020B0502020202020204" pitchFamily="34" charset="0"/>
                      </a:endParaRPr>
                    </a:p>
                  </a:txBody>
                  <a:tcPr marL="91453" marR="91453" marT="45707" marB="45707" anchor="ctr">
                    <a:solidFill>
                      <a:srgbClr val="003A79"/>
                    </a:solidFill>
                  </a:tcPr>
                </a:tc>
                <a:extLst>
                  <a:ext uri="{0D108BD9-81ED-4DB2-BD59-A6C34878D82A}">
                    <a16:rowId xmlns:a16="http://schemas.microsoft.com/office/drawing/2014/main" val="10000"/>
                  </a:ext>
                </a:extLst>
              </a:tr>
              <a:tr h="4869061">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Uno strumento importante </a:t>
                      </a: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per monitorare le news può essere</a:t>
                      </a: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1" i="0" u="none" strike="noStrike" kern="1200" cap="none" spc="0" normalizeH="0" baseline="0" noProof="0" dirty="0">
                          <a:ln>
                            <a:noFill/>
                          </a:ln>
                          <a:solidFill>
                            <a:prstClr val="black"/>
                          </a:solidFill>
                          <a:effectLst/>
                          <a:uLnTx/>
                          <a:uFillTx/>
                          <a:latin typeface="Century Gothic" pitchFamily="34" charset="0"/>
                          <a:ea typeface="+mn-ea"/>
                          <a:cs typeface="Arial"/>
                        </a:rPr>
                        <a:t>Google </a:t>
                      </a:r>
                      <a:r>
                        <a:rPr kumimoji="0" lang="it-IT" sz="2000" b="1" i="0" u="none" strike="noStrike" kern="1200" cap="none" spc="0" normalizeH="0" baseline="0" noProof="0" dirty="0" err="1">
                          <a:ln>
                            <a:noFill/>
                          </a:ln>
                          <a:solidFill>
                            <a:prstClr val="black"/>
                          </a:solidFill>
                          <a:effectLst/>
                          <a:uLnTx/>
                          <a:uFillTx/>
                          <a:latin typeface="Century Gothic" pitchFamily="34" charset="0"/>
                          <a:ea typeface="+mn-ea"/>
                          <a:cs typeface="Arial"/>
                        </a:rPr>
                        <a:t>Alert</a:t>
                      </a:r>
                      <a:endParaRPr kumimoji="0" lang="it-IT" sz="2000" b="1" i="0" u="none" strike="noStrike" kern="1200" cap="none" spc="0" normalizeH="0" baseline="0" noProof="0" dirty="0">
                        <a:ln>
                          <a:noFill/>
                        </a:ln>
                        <a:solidFill>
                          <a:prstClr val="black"/>
                        </a:solidFill>
                        <a:effectLst/>
                        <a:uLnTx/>
                        <a:uFillTx/>
                        <a:latin typeface="Century Gothic" pitchFamily="34" charset="0"/>
                        <a:ea typeface="+mn-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 </a:t>
                      </a:r>
                      <a:endParaRPr lang="it-IT" sz="2000" b="0" kern="1200" dirty="0">
                        <a:solidFill>
                          <a:schemeClr val="tx1"/>
                        </a:solidFill>
                        <a:latin typeface="Century Gothic" pitchFamily="34" charset="0"/>
                        <a:ea typeface="+mj-ea"/>
                        <a:cs typeface="Arial"/>
                      </a:endParaRPr>
                    </a:p>
                  </a:txBody>
                  <a:tcPr marT="45723" marB="45723">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2" name="Immagine 1">
            <a:extLst>
              <a:ext uri="{FF2B5EF4-FFF2-40B4-BE49-F238E27FC236}">
                <a16:creationId xmlns:a16="http://schemas.microsoft.com/office/drawing/2014/main" id="{DE2AAEA5-B2E4-49AB-B64C-C74137704632}"/>
              </a:ext>
            </a:extLst>
          </p:cNvPr>
          <p:cNvPicPr>
            <a:picLocks noChangeAspect="1"/>
          </p:cNvPicPr>
          <p:nvPr/>
        </p:nvPicPr>
        <p:blipFill rotWithShape="1">
          <a:blip r:embed="rId3"/>
          <a:srcRect l="11311" t="47913" r="41639" b="22809"/>
          <a:stretch/>
        </p:blipFill>
        <p:spPr>
          <a:xfrm>
            <a:off x="456587" y="3687734"/>
            <a:ext cx="6946037" cy="2430194"/>
          </a:xfrm>
          <a:prstGeom prst="rect">
            <a:avLst/>
          </a:prstGeom>
        </p:spPr>
      </p:pic>
      <p:pic>
        <p:nvPicPr>
          <p:cNvPr id="3" name="Immagine 2">
            <a:extLst>
              <a:ext uri="{FF2B5EF4-FFF2-40B4-BE49-F238E27FC236}">
                <a16:creationId xmlns:a16="http://schemas.microsoft.com/office/drawing/2014/main" id="{7B26A320-A911-45A2-A529-E460B3FCA9A0}"/>
              </a:ext>
            </a:extLst>
          </p:cNvPr>
          <p:cNvPicPr>
            <a:picLocks noChangeAspect="1"/>
          </p:cNvPicPr>
          <p:nvPr/>
        </p:nvPicPr>
        <p:blipFill>
          <a:blip r:embed="rId4"/>
          <a:stretch>
            <a:fillRect/>
          </a:stretch>
        </p:blipFill>
        <p:spPr>
          <a:xfrm>
            <a:off x="4766872" y="1333167"/>
            <a:ext cx="3974697" cy="2976253"/>
          </a:xfrm>
          <a:prstGeom prst="rect">
            <a:avLst/>
          </a:prstGeom>
        </p:spPr>
      </p:pic>
    </p:spTree>
    <p:extLst>
      <p:ext uri="{BB962C8B-B14F-4D97-AF65-F5344CB8AC3E}">
        <p14:creationId xmlns:p14="http://schemas.microsoft.com/office/powerpoint/2010/main" val="385776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3063" y="253845"/>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panose="020B0502020202020204" pitchFamily="34" charset="0"/>
                <a:ea typeface="+mj-ea"/>
                <a:cs typeface="Arial"/>
              </a:rPr>
              <a:t>Alcuni consigli pratici</a:t>
            </a: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2458603576"/>
              </p:ext>
            </p:extLst>
          </p:nvPr>
        </p:nvGraphicFramePr>
        <p:xfrm>
          <a:off x="379983" y="998806"/>
          <a:ext cx="8365812" cy="5455900"/>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16112">
                <a:tc>
                  <a:txBody>
                    <a:bodyPr/>
                    <a:lstStyle/>
                    <a:p>
                      <a:pPr algn="ctr"/>
                      <a:endParaRPr lang="it-IT" sz="1600" dirty="0">
                        <a:solidFill>
                          <a:schemeClr val="bg1"/>
                        </a:solidFill>
                        <a:latin typeface="Century Gothic" panose="020B0502020202020204" pitchFamily="34" charset="0"/>
                      </a:endParaRPr>
                    </a:p>
                  </a:txBody>
                  <a:tcPr marL="91453" marR="91453" marT="45707" marB="45707" anchor="ctr">
                    <a:solidFill>
                      <a:srgbClr val="003A79"/>
                    </a:solidFill>
                  </a:tcPr>
                </a:tc>
                <a:extLst>
                  <a:ext uri="{0D108BD9-81ED-4DB2-BD59-A6C34878D82A}">
                    <a16:rowId xmlns:a16="http://schemas.microsoft.com/office/drawing/2014/main" val="10000"/>
                  </a:ext>
                </a:extLst>
              </a:tr>
              <a:tr h="4869061">
                <a:tc>
                  <a:txBody>
                    <a:bodyPr/>
                    <a:lstStyle/>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Conoscere le testate di riferimento e i giornalisti sul vostro territorio. Sono fondamentali e possono dare grande visibilità. Senza dimenticare le testate di settore. es over 50 o per appassionati di un dato sport, professione, ecc.</a:t>
                      </a:r>
                    </a:p>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Comprendere quali eventi, attività, iniziative possono essere comunicate all’esterno (</a:t>
                      </a:r>
                      <a:r>
                        <a:rPr kumimoji="0" lang="it-IT" sz="2000" b="0" i="0" u="sng" strike="noStrike" kern="1200" cap="none" spc="0" normalizeH="0" baseline="0" noProof="0" dirty="0">
                          <a:ln>
                            <a:noFill/>
                          </a:ln>
                          <a:solidFill>
                            <a:prstClr val="black"/>
                          </a:solidFill>
                          <a:effectLst/>
                          <a:uLnTx/>
                          <a:uFillTx/>
                          <a:latin typeface="Century Gothic" pitchFamily="34" charset="0"/>
                          <a:ea typeface="+mn-ea"/>
                          <a:cs typeface="Arial"/>
                        </a:rPr>
                        <a:t>non tutto è una notizia</a:t>
                      </a: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a:t>
                      </a:r>
                    </a:p>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Anche se apparentemente la notizia può sembrare poco interessante, svolgiamo bene il nostro lavoro (sempre) e utilizziamo un po’ di creatività, ingrediente importante in questo lavoro</a:t>
                      </a:r>
                    </a:p>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Individuare all’interno della vostra realtà chi possa svolgere il ruolo di addetto stampa, nonché il portavoce (presidente, segretario generale, esperto di comunicazione) che rappresenta il riferimento della vostra realtà all’esterno. Meglio evitare sovrapposizioni controproducenti</a:t>
                      </a:r>
                    </a:p>
                  </a:txBody>
                  <a:tcPr marT="45723" marB="45723">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379661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3063" y="238855"/>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panose="020B0502020202020204" pitchFamily="34" charset="0"/>
                <a:ea typeface="+mj-ea"/>
                <a:cs typeface="Arial"/>
              </a:rPr>
              <a:t>Alcuni consigli pratici</a:t>
            </a: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243909110"/>
              </p:ext>
            </p:extLst>
          </p:nvPr>
        </p:nvGraphicFramePr>
        <p:xfrm>
          <a:off x="379983" y="998806"/>
          <a:ext cx="8365812" cy="5204315"/>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16112">
                <a:tc>
                  <a:txBody>
                    <a:bodyPr/>
                    <a:lstStyle/>
                    <a:p>
                      <a:pPr algn="ctr"/>
                      <a:endParaRPr lang="it-IT" sz="1600" dirty="0">
                        <a:solidFill>
                          <a:schemeClr val="bg1"/>
                        </a:solidFill>
                        <a:latin typeface="Century Gothic" panose="020B0502020202020204" pitchFamily="34" charset="0"/>
                      </a:endParaRPr>
                    </a:p>
                  </a:txBody>
                  <a:tcPr marL="91453" marR="91453" marT="45707" marB="45707" anchor="ctr">
                    <a:solidFill>
                      <a:srgbClr val="003A79"/>
                    </a:solidFill>
                  </a:tcPr>
                </a:tc>
                <a:extLst>
                  <a:ext uri="{0D108BD9-81ED-4DB2-BD59-A6C34878D82A}">
                    <a16:rowId xmlns:a16="http://schemas.microsoft.com/office/drawing/2014/main" val="10000"/>
                  </a:ext>
                </a:extLst>
              </a:tr>
              <a:tr h="4869061">
                <a:tc>
                  <a:txBody>
                    <a:bodyPr/>
                    <a:lstStyle/>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startAt="5"/>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Rinnoviamo le mailing list e verifichiamo i contatti dei giornalisti che sono fondamentali per questo lavoro. Una volta ottenuto un cellulare non abusiamone. La fiducia va conquistata</a:t>
                      </a:r>
                    </a:p>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startAt="5"/>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Il mondo è fuori: va bene la comunicazione online, le riunioni su Teams, Zoom, </a:t>
                      </a:r>
                      <a:r>
                        <a:rPr kumimoji="0" lang="it-IT" sz="2000" b="0" i="0" u="none" strike="noStrike" kern="1200" cap="none" spc="0" normalizeH="0" baseline="0" noProof="0" dirty="0" err="1">
                          <a:ln>
                            <a:noFill/>
                          </a:ln>
                          <a:solidFill>
                            <a:prstClr val="black"/>
                          </a:solidFill>
                          <a:effectLst/>
                          <a:uLnTx/>
                          <a:uFillTx/>
                          <a:latin typeface="Century Gothic" pitchFamily="34" charset="0"/>
                          <a:ea typeface="+mn-ea"/>
                          <a:cs typeface="Arial"/>
                        </a:rPr>
                        <a:t>Meet</a:t>
                      </a: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…ma l’uomo è un animale sociale, quindi conosciamo di persona i giornalisti, può far la differenza</a:t>
                      </a:r>
                    </a:p>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startAt="5"/>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Conosciamo e rispettiamo le tempistiche dei giornalisti. E un consiglio per le uscite: recall, recall, recall</a:t>
                      </a:r>
                    </a:p>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startAt="5"/>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Se non si può o deve organizzare una conferenza stampa, pensiamo a colazioni di lavoro o presentiamo la nostra realtà in incontri selezionati e più informali</a:t>
                      </a:r>
                    </a:p>
                    <a:p>
                      <a:pPr marL="457200" marR="0" lvl="0" indent="-457200" algn="just" defTabSz="457200" rtl="0" eaLnBrk="1" fontAlgn="auto" latinLnBrk="0" hangingPunct="1">
                        <a:lnSpc>
                          <a:spcPct val="100000"/>
                        </a:lnSpc>
                        <a:spcBef>
                          <a:spcPct val="0"/>
                        </a:spcBef>
                        <a:spcAft>
                          <a:spcPts val="1200"/>
                        </a:spcAft>
                        <a:buClr>
                          <a:srgbClr val="003A79"/>
                        </a:buClr>
                        <a:buSzPct val="140000"/>
                        <a:buFont typeface="+mj-lt"/>
                        <a:buAutoNum type="arabicPeriod" startAt="5"/>
                        <a:tabLst/>
                        <a:defRPr/>
                      </a:pPr>
                      <a:endPar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kumimoji="0" lang="it-IT" sz="2000" b="0" i="0" u="none" strike="noStrike" kern="1200" cap="none" spc="0" normalizeH="0" baseline="0" noProof="0" dirty="0">
                          <a:ln>
                            <a:noFill/>
                          </a:ln>
                          <a:solidFill>
                            <a:prstClr val="black"/>
                          </a:solidFill>
                          <a:effectLst/>
                          <a:uLnTx/>
                          <a:uFillTx/>
                          <a:latin typeface="Century Gothic" pitchFamily="34" charset="0"/>
                          <a:ea typeface="+mn-ea"/>
                          <a:cs typeface="Arial"/>
                        </a:rPr>
                        <a:t> </a:t>
                      </a:r>
                      <a:endParaRPr lang="it-IT" sz="2000" b="0" kern="1200" dirty="0">
                        <a:solidFill>
                          <a:schemeClr val="tx1"/>
                        </a:solidFill>
                        <a:latin typeface="Century Gothic" pitchFamily="34" charset="0"/>
                        <a:ea typeface="+mj-ea"/>
                        <a:cs typeface="Arial"/>
                      </a:endParaRPr>
                    </a:p>
                  </a:txBody>
                  <a:tcPr marT="45723" marB="45723">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257316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La comunicazione corporate</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955444726"/>
              </p:ext>
            </p:extLst>
          </p:nvPr>
        </p:nvGraphicFramePr>
        <p:xfrm>
          <a:off x="379983" y="684818"/>
          <a:ext cx="8365812" cy="489718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UNA DEFINIZIONE </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0" kern="1200" dirty="0">
                        <a:solidFill>
                          <a:schemeClr val="tx1"/>
                        </a:solidFill>
                        <a:latin typeface="Century Gothic" pitchFamily="34" charset="0"/>
                        <a:ea typeface="+mj-ea"/>
                        <a:cs typeface="Arial"/>
                      </a:endParaRP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800" b="0" kern="1200" dirty="0">
                          <a:solidFill>
                            <a:schemeClr val="tx1"/>
                          </a:solidFill>
                          <a:latin typeface="Century Gothic" pitchFamily="34" charset="0"/>
                          <a:ea typeface="+mj-ea"/>
                          <a:cs typeface="Arial"/>
                        </a:rPr>
                        <a:t>La comunicazione esterna è un insieme di modelli comunicativi nei quali bisogna sempre tenere in considerazione un elemento fondamentale: </a:t>
                      </a:r>
                      <a:r>
                        <a:rPr lang="it-IT" sz="2800" b="1" kern="1200" dirty="0">
                          <a:solidFill>
                            <a:schemeClr val="tx1"/>
                          </a:solidFill>
                          <a:latin typeface="Century Gothic" pitchFamily="34" charset="0"/>
                          <a:ea typeface="+mj-ea"/>
                          <a:cs typeface="Arial"/>
                        </a:rPr>
                        <a:t>a chi sto parlando e per quale motivo</a:t>
                      </a:r>
                      <a:r>
                        <a:rPr lang="it-IT" sz="2800" b="0" kern="1200" dirty="0">
                          <a:solidFill>
                            <a:schemeClr val="tx1"/>
                          </a:solidFill>
                          <a:latin typeface="Century Gothic" pitchFamily="34" charset="0"/>
                          <a:ea typeface="+mj-ea"/>
                          <a:cs typeface="Arial"/>
                        </a:rPr>
                        <a:t>?</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800" b="0" kern="1200" dirty="0">
                          <a:solidFill>
                            <a:schemeClr val="tx1"/>
                          </a:solidFill>
                          <a:latin typeface="Century Gothic" pitchFamily="34" charset="0"/>
                          <a:ea typeface="+mj-ea"/>
                          <a:cs typeface="Arial"/>
                        </a:rPr>
                        <a:t>Ogni realtà ha diversi interlocutori: clienti, stakeholders, giornalisti, istituzioni, </a:t>
                      </a:r>
                      <a:r>
                        <a:rPr lang="it-IT" sz="2800" b="0" kern="1200" dirty="0" err="1">
                          <a:solidFill>
                            <a:schemeClr val="tx1"/>
                          </a:solidFill>
                          <a:latin typeface="Century Gothic" pitchFamily="34" charset="0"/>
                          <a:ea typeface="+mj-ea"/>
                          <a:cs typeface="Arial"/>
                        </a:rPr>
                        <a:t>donors</a:t>
                      </a:r>
                      <a:r>
                        <a:rPr lang="it-IT" sz="2800" b="0" kern="1200" dirty="0">
                          <a:solidFill>
                            <a:schemeClr val="tx1"/>
                          </a:solidFill>
                          <a:latin typeface="Century Gothic" pitchFamily="34" charset="0"/>
                          <a:ea typeface="+mj-ea"/>
                          <a:cs typeface="Arial"/>
                        </a:rPr>
                        <a:t>, i volontari, i dipendenti. Con ciascuno bisogna usare il </a:t>
                      </a:r>
                      <a:r>
                        <a:rPr lang="it-IT" sz="2800" b="1" kern="1200" dirty="0">
                          <a:solidFill>
                            <a:schemeClr val="tx1"/>
                          </a:solidFill>
                          <a:latin typeface="Century Gothic" pitchFamily="34" charset="0"/>
                          <a:ea typeface="+mj-ea"/>
                          <a:cs typeface="Arial"/>
                        </a:rPr>
                        <a:t>tono di voce giusto</a:t>
                      </a:r>
                      <a:endParaRPr lang="it-IT" sz="2800" b="0"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375884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La comunicazione esterna</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653246885"/>
              </p:ext>
            </p:extLst>
          </p:nvPr>
        </p:nvGraphicFramePr>
        <p:xfrm>
          <a:off x="379983" y="684818"/>
          <a:ext cx="8365812" cy="559822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I TARGET</a:t>
                      </a:r>
                    </a:p>
                  </a:txBody>
                  <a:tcPr marL="91453" marR="91453" marT="45707" marB="45707" anchor="ctr">
                    <a:solidFill>
                      <a:srgbClr val="003A79"/>
                    </a:solidFill>
                  </a:tcPr>
                </a:tc>
                <a:extLst>
                  <a:ext uri="{0D108BD9-81ED-4DB2-BD59-A6C34878D82A}">
                    <a16:rowId xmlns:a16="http://schemas.microsoft.com/office/drawing/2014/main" val="10000"/>
                  </a:ext>
                </a:extLst>
              </a:tr>
              <a:tr h="1058149">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r>
                        <a:rPr lang="it-IT" sz="2800" b="0" kern="1200" dirty="0">
                          <a:solidFill>
                            <a:schemeClr val="tx1"/>
                          </a:solidFill>
                          <a:latin typeface="Century Gothic" pitchFamily="34" charset="0"/>
                          <a:ea typeface="+mn-ea"/>
                          <a:cs typeface="Arial"/>
                        </a:rPr>
                        <a:t>I </a:t>
                      </a:r>
                      <a:r>
                        <a:rPr lang="it-IT" sz="2800" b="1" kern="1200" dirty="0">
                          <a:solidFill>
                            <a:schemeClr val="tx1"/>
                          </a:solidFill>
                          <a:latin typeface="Century Gothic" pitchFamily="34" charset="0"/>
                          <a:ea typeface="+mn-ea"/>
                          <a:cs typeface="Arial"/>
                        </a:rPr>
                        <a:t>clienti,</a:t>
                      </a:r>
                      <a:r>
                        <a:rPr lang="it-IT" sz="2800" b="0" kern="1200" dirty="0">
                          <a:solidFill>
                            <a:schemeClr val="tx1"/>
                          </a:solidFill>
                          <a:latin typeface="Century Gothic" pitchFamily="34" charset="0"/>
                          <a:ea typeface="+mn-ea"/>
                          <a:cs typeface="Arial"/>
                        </a:rPr>
                        <a:t> potenziali o già acquisiti e da fidelizzare (anche il non profit deve prestare attenzione a ogni comunicazione volta a rappresentarlo)</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800" b="0" kern="1200" dirty="0">
                          <a:solidFill>
                            <a:schemeClr val="tx1"/>
                          </a:solidFill>
                          <a:latin typeface="Century Gothic" pitchFamily="34" charset="0"/>
                          <a:ea typeface="+mn-ea"/>
                          <a:cs typeface="Arial"/>
                        </a:rPr>
                        <a:t>I clienti del non profit possono essere gli utenti, i pazienti, i visitatori di una mostra, ecc.</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800" b="0" kern="1200" dirty="0">
                          <a:solidFill>
                            <a:schemeClr val="tx1"/>
                          </a:solidFill>
                          <a:latin typeface="Century Gothic" pitchFamily="34" charset="0"/>
                          <a:ea typeface="+mn-ea"/>
                          <a:cs typeface="Arial"/>
                        </a:rPr>
                        <a:t>Fanno parte di questo campo </a:t>
                      </a:r>
                      <a:r>
                        <a:rPr lang="it-IT" sz="2800" b="1" kern="1200" dirty="0">
                          <a:solidFill>
                            <a:schemeClr val="tx1"/>
                          </a:solidFill>
                          <a:latin typeface="Century Gothic" pitchFamily="34" charset="0"/>
                          <a:ea typeface="+mn-ea"/>
                          <a:cs typeface="Arial"/>
                        </a:rPr>
                        <a:t>la pubblicità, i social, l’invio di newsletter, le brochure, le campagne promozionali online, i video emozionali, ma anche il servizio di assistenza</a:t>
                      </a:r>
                      <a:r>
                        <a:rPr lang="it-IT" sz="2800" b="0" kern="1200" dirty="0">
                          <a:solidFill>
                            <a:schemeClr val="tx1"/>
                          </a:solidFill>
                          <a:latin typeface="Century Gothic" pitchFamily="34" charset="0"/>
                          <a:ea typeface="+mn-ea"/>
                          <a:cs typeface="Arial"/>
                        </a:rPr>
                        <a:t>.</a:t>
                      </a: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800" b="0" kern="1200" dirty="0">
                        <a:solidFill>
                          <a:schemeClr val="tx1"/>
                        </a:solidFill>
                        <a:latin typeface="Century Gothic" pitchFamily="34" charset="0"/>
                        <a:ea typeface="+mj-ea"/>
                        <a:cs typeface="Arial"/>
                      </a:endParaRPr>
                    </a:p>
                  </a:txBody>
                  <a:tcPr marT="45723" marB="45723">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415024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La comunicazione esterna</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428882463"/>
              </p:ext>
            </p:extLst>
          </p:nvPr>
        </p:nvGraphicFramePr>
        <p:xfrm>
          <a:off x="379983" y="684818"/>
          <a:ext cx="8365812" cy="434854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I TARGET</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0" kern="1200" dirty="0">
                        <a:solidFill>
                          <a:schemeClr val="tx1"/>
                        </a:solidFill>
                        <a:latin typeface="Century Gothic" pitchFamily="34" charset="0"/>
                        <a:ea typeface="+mj-ea"/>
                        <a:cs typeface="Arial"/>
                      </a:endParaRP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Il </a:t>
                      </a:r>
                      <a:r>
                        <a:rPr lang="it-IT" sz="2400" b="1" kern="1200" dirty="0">
                          <a:solidFill>
                            <a:schemeClr val="tx1"/>
                          </a:solidFill>
                          <a:latin typeface="Century Gothic" pitchFamily="34" charset="0"/>
                          <a:ea typeface="+mj-ea"/>
                          <a:cs typeface="Arial"/>
                        </a:rPr>
                        <a:t>target esterno</a:t>
                      </a:r>
                      <a:r>
                        <a:rPr lang="it-IT" sz="2400" b="0" kern="1200" dirty="0">
                          <a:solidFill>
                            <a:schemeClr val="tx1"/>
                          </a:solidFill>
                          <a:latin typeface="Century Gothic" pitchFamily="34" charset="0"/>
                          <a:ea typeface="+mj-ea"/>
                          <a:cs typeface="Arial"/>
                        </a:rPr>
                        <a:t>. Altri interlocutori potrebbero essere i </a:t>
                      </a:r>
                      <a:r>
                        <a:rPr lang="it-IT" sz="2400" b="1" kern="1200" dirty="0">
                          <a:solidFill>
                            <a:schemeClr val="tx1"/>
                          </a:solidFill>
                          <a:latin typeface="Century Gothic" pitchFamily="34" charset="0"/>
                          <a:ea typeface="+mj-ea"/>
                          <a:cs typeface="Arial"/>
                        </a:rPr>
                        <a:t>fornitori esterni, i partner, le istituzioni, chi investe o chi ha azioni </a:t>
                      </a:r>
                      <a:r>
                        <a:rPr lang="it-IT" sz="2400" b="0" kern="1200" dirty="0">
                          <a:solidFill>
                            <a:schemeClr val="tx1"/>
                          </a:solidFill>
                          <a:latin typeface="Century Gothic" pitchFamily="34" charset="0"/>
                          <a:ea typeface="+mj-ea"/>
                          <a:cs typeface="Arial"/>
                        </a:rPr>
                        <a:t>dell’azienda, in caso di gruppi quotati in borsa. </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400" b="0" kern="1200" dirty="0">
                          <a:solidFill>
                            <a:schemeClr val="tx1"/>
                          </a:solidFill>
                          <a:latin typeface="Century Gothic" pitchFamily="34" charset="0"/>
                          <a:ea typeface="+mj-ea"/>
                          <a:cs typeface="Arial"/>
                        </a:rPr>
                        <a:t>Anche in questo caso bisogna scegliere gli strumenti più rapidi ed efficaci, ma la strategia comunicativa può sfruttare anche eventi per veicolare informazioni (online, in presenza o ibridi), così da mostrare quello che si fa e chi si è.</a:t>
                      </a:r>
                    </a:p>
                  </a:txBody>
                  <a:tcPr marT="45723" marB="45723">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364788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La comunicazione esterna</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25203813"/>
              </p:ext>
            </p:extLst>
          </p:nvPr>
        </p:nvGraphicFramePr>
        <p:xfrm>
          <a:off x="379983" y="974378"/>
          <a:ext cx="3033777" cy="4409502"/>
        </p:xfrm>
        <a:graphic>
          <a:graphicData uri="http://schemas.openxmlformats.org/drawingml/2006/table">
            <a:tbl>
              <a:tblPr firstRow="1" bandRow="1">
                <a:tableStyleId>{5C22544A-7EE6-4342-B048-85BDC9FD1C3A}</a:tableStyleId>
              </a:tblPr>
              <a:tblGrid>
                <a:gridCol w="3033777">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I TARGET</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0" marR="0" lvl="0" indent="0" algn="l"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0" kern="1200" dirty="0">
                        <a:solidFill>
                          <a:schemeClr val="tx1"/>
                        </a:solidFill>
                        <a:latin typeface="Century Gothic" pitchFamily="34" charset="0"/>
                        <a:ea typeface="+mj-ea"/>
                        <a:cs typeface="Arial"/>
                      </a:endParaRPr>
                    </a:p>
                    <a:p>
                      <a:pPr marL="166688" marR="0" lvl="0" indent="-166688" algn="l"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I </a:t>
                      </a:r>
                      <a:r>
                        <a:rPr lang="it-IT" sz="2000" b="1" kern="1200" dirty="0">
                          <a:solidFill>
                            <a:schemeClr val="tx1"/>
                          </a:solidFill>
                          <a:latin typeface="Century Gothic" pitchFamily="34" charset="0"/>
                          <a:ea typeface="+mj-ea"/>
                          <a:cs typeface="Arial"/>
                        </a:rPr>
                        <a:t>giornalisti</a:t>
                      </a:r>
                      <a:r>
                        <a:rPr lang="it-IT" sz="2000" b="0" kern="1200" dirty="0">
                          <a:solidFill>
                            <a:schemeClr val="tx1"/>
                          </a:solidFill>
                          <a:latin typeface="Century Gothic" pitchFamily="34" charset="0"/>
                          <a:ea typeface="+mj-ea"/>
                          <a:cs typeface="Arial"/>
                        </a:rPr>
                        <a:t> sono altri potenziali interlocutori</a:t>
                      </a:r>
                    </a:p>
                    <a:p>
                      <a:pPr marL="166688" marR="0" lvl="0" indent="-166688" algn="l"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Tramite l’attività di </a:t>
                      </a:r>
                      <a:r>
                        <a:rPr lang="it-IT" sz="2000" b="1" kern="1200" dirty="0">
                          <a:solidFill>
                            <a:schemeClr val="tx1"/>
                          </a:solidFill>
                          <a:latin typeface="Century Gothic" pitchFamily="34" charset="0"/>
                          <a:ea typeface="+mj-ea"/>
                          <a:cs typeface="Arial"/>
                        </a:rPr>
                        <a:t>ufficio stampa</a:t>
                      </a:r>
                      <a:r>
                        <a:rPr lang="it-IT" sz="2000" b="0" kern="1200" dirty="0">
                          <a:solidFill>
                            <a:schemeClr val="tx1"/>
                          </a:solidFill>
                          <a:latin typeface="Century Gothic" pitchFamily="34" charset="0"/>
                          <a:ea typeface="+mj-ea"/>
                          <a:cs typeface="Arial"/>
                        </a:rPr>
                        <a:t>, ogni realtà può comunicare ai giornalisti e attraverso i giornalisti, per raccontarsi in tante modalità </a:t>
                      </a: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5" name="Immagine 4">
            <a:extLst>
              <a:ext uri="{FF2B5EF4-FFF2-40B4-BE49-F238E27FC236}">
                <a16:creationId xmlns:a16="http://schemas.microsoft.com/office/drawing/2014/main" id="{8EA0426E-9102-40E1-BD3D-4D321431A88A}"/>
              </a:ext>
            </a:extLst>
          </p:cNvPr>
          <p:cNvPicPr>
            <a:picLocks noChangeAspect="1"/>
          </p:cNvPicPr>
          <p:nvPr/>
        </p:nvPicPr>
        <p:blipFill>
          <a:blip r:embed="rId4"/>
          <a:stretch>
            <a:fillRect/>
          </a:stretch>
        </p:blipFill>
        <p:spPr>
          <a:xfrm>
            <a:off x="3504183" y="1324898"/>
            <a:ext cx="5606672" cy="4058982"/>
          </a:xfrm>
          <a:prstGeom prst="rect">
            <a:avLst/>
          </a:prstGeom>
        </p:spPr>
      </p:pic>
    </p:spTree>
    <p:extLst>
      <p:ext uri="{BB962C8B-B14F-4D97-AF65-F5344CB8AC3E}">
        <p14:creationId xmlns:p14="http://schemas.microsoft.com/office/powerpoint/2010/main" val="369679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2539833684"/>
              </p:ext>
            </p:extLst>
          </p:nvPr>
        </p:nvGraphicFramePr>
        <p:xfrm>
          <a:off x="544875" y="744779"/>
          <a:ext cx="7729696" cy="4409502"/>
        </p:xfrm>
        <a:graphic>
          <a:graphicData uri="http://schemas.openxmlformats.org/drawingml/2006/table">
            <a:tbl>
              <a:tblPr firstRow="1" bandRow="1">
                <a:tableStyleId>{5C22544A-7EE6-4342-B048-85BDC9FD1C3A}</a:tableStyleId>
              </a:tblPr>
              <a:tblGrid>
                <a:gridCol w="7729696">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COS’E’</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400" b="0" kern="1200" dirty="0">
                          <a:solidFill>
                            <a:schemeClr val="tx1"/>
                          </a:solidFill>
                          <a:latin typeface="Century Gothic" pitchFamily="34" charset="0"/>
                          <a:ea typeface="+mn-ea"/>
                          <a:cs typeface="Arial"/>
                        </a:rPr>
                        <a:t>L’ufficio stampa si occupa di </a:t>
                      </a:r>
                      <a:r>
                        <a:rPr lang="it-IT" sz="2400" b="1" kern="1200" dirty="0">
                          <a:solidFill>
                            <a:schemeClr val="tx1"/>
                          </a:solidFill>
                          <a:latin typeface="Century Gothic" pitchFamily="34" charset="0"/>
                          <a:ea typeface="+mn-ea"/>
                          <a:cs typeface="Arial"/>
                        </a:rPr>
                        <a:t>gestire e veicolare il flusso di informazioni</a:t>
                      </a:r>
                      <a:r>
                        <a:rPr lang="it-IT" sz="2400" b="0" kern="1200" dirty="0">
                          <a:solidFill>
                            <a:schemeClr val="tx1"/>
                          </a:solidFill>
                          <a:latin typeface="Century Gothic" pitchFamily="34" charset="0"/>
                          <a:ea typeface="+mn-ea"/>
                          <a:cs typeface="Arial"/>
                        </a:rPr>
                        <a:t> relative a un’azienda, a un’istituzione o appunto un ETS verso l’esterno, in particolare verso i mass media. </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400" b="0" kern="1200" dirty="0">
                          <a:solidFill>
                            <a:schemeClr val="tx1"/>
                          </a:solidFill>
                          <a:latin typeface="Century Gothic" pitchFamily="34" charset="0"/>
                          <a:ea typeface="+mn-ea"/>
                          <a:cs typeface="Arial"/>
                        </a:rPr>
                        <a:t>Chi ricopre questo ruolo è l’</a:t>
                      </a:r>
                      <a:r>
                        <a:rPr lang="it-IT" sz="2400" b="1" kern="1200" dirty="0">
                          <a:solidFill>
                            <a:schemeClr val="tx1"/>
                          </a:solidFill>
                          <a:latin typeface="Century Gothic" pitchFamily="34" charset="0"/>
                          <a:ea typeface="+mn-ea"/>
                          <a:cs typeface="Arial"/>
                        </a:rPr>
                        <a:t>addetto stampa </a:t>
                      </a:r>
                      <a:r>
                        <a:rPr lang="it-IT" sz="2400" b="0" kern="1200" dirty="0">
                          <a:solidFill>
                            <a:schemeClr val="tx1"/>
                          </a:solidFill>
                          <a:latin typeface="Century Gothic" pitchFamily="34" charset="0"/>
                          <a:ea typeface="+mn-ea"/>
                          <a:cs typeface="Arial"/>
                        </a:rPr>
                        <a:t>e può essere un giornalista, un dipendente o un’agenzia di comunicazione. </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400" b="0" kern="1200" dirty="0">
                          <a:solidFill>
                            <a:schemeClr val="tx1"/>
                          </a:solidFill>
                          <a:latin typeface="Century Gothic" pitchFamily="34" charset="0"/>
                          <a:ea typeface="+mn-ea"/>
                          <a:cs typeface="Arial"/>
                        </a:rPr>
                        <a:t>Tra le sue mansioni un addetto stampa deve sapere </a:t>
                      </a:r>
                      <a:r>
                        <a:rPr lang="it-IT" sz="2400" b="1" kern="1200" dirty="0">
                          <a:solidFill>
                            <a:schemeClr val="tx1"/>
                          </a:solidFill>
                          <a:latin typeface="Century Gothic" pitchFamily="34" charset="0"/>
                          <a:ea typeface="+mn-ea"/>
                          <a:cs typeface="Arial"/>
                        </a:rPr>
                        <a:t>gestire le relazioni </a:t>
                      </a:r>
                      <a:r>
                        <a:rPr lang="it-IT" sz="2400" b="0" kern="1200" dirty="0">
                          <a:solidFill>
                            <a:schemeClr val="tx1"/>
                          </a:solidFill>
                          <a:latin typeface="Century Gothic" pitchFamily="34" charset="0"/>
                          <a:ea typeface="+mn-ea"/>
                          <a:cs typeface="Arial"/>
                        </a:rPr>
                        <a:t>con gli organi d’informazione</a:t>
                      </a:r>
                    </a:p>
                  </a:txBody>
                  <a:tcPr marT="45723" marB="45723">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275830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821836772"/>
              </p:ext>
            </p:extLst>
          </p:nvPr>
        </p:nvGraphicFramePr>
        <p:xfrm>
          <a:off x="379983" y="684818"/>
          <a:ext cx="8365812" cy="501910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GLI STRUMENTI</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endParaRPr lang="it-IT" sz="2000" b="0" kern="1200" dirty="0">
                        <a:solidFill>
                          <a:schemeClr val="tx1"/>
                        </a:solidFill>
                        <a:latin typeface="Century Gothic" pitchFamily="34" charset="0"/>
                        <a:ea typeface="+mj-ea"/>
                        <a:cs typeface="Arial"/>
                      </a:endParaRP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L’attività di ufficio stampa consiste nel veicolare le comunicazioni verso i mass media attraverso alcuni strumenti come i </a:t>
                      </a:r>
                      <a:r>
                        <a:rPr lang="it-IT" sz="2000" b="1" kern="1200" dirty="0">
                          <a:solidFill>
                            <a:schemeClr val="tx1"/>
                          </a:solidFill>
                          <a:latin typeface="Century Gothic" pitchFamily="34" charset="0"/>
                          <a:ea typeface="+mj-ea"/>
                          <a:cs typeface="Arial"/>
                        </a:rPr>
                        <a:t>comunicati stampa</a:t>
                      </a:r>
                      <a:r>
                        <a:rPr lang="it-IT" sz="2000" b="0" kern="1200" dirty="0">
                          <a:solidFill>
                            <a:schemeClr val="tx1"/>
                          </a:solidFill>
                          <a:latin typeface="Century Gothic" pitchFamily="34" charset="0"/>
                          <a:ea typeface="+mj-ea"/>
                          <a:cs typeface="Arial"/>
                        </a:rPr>
                        <a:t>. </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Testi </a:t>
                      </a:r>
                      <a:r>
                        <a:rPr lang="it-IT" sz="2000" b="1" u="sng" kern="1200" dirty="0">
                          <a:solidFill>
                            <a:schemeClr val="tx1"/>
                          </a:solidFill>
                          <a:latin typeface="Century Gothic" pitchFamily="34" charset="0"/>
                          <a:ea typeface="+mj-ea"/>
                          <a:cs typeface="Arial"/>
                        </a:rPr>
                        <a:t>informativi</a:t>
                      </a:r>
                      <a:r>
                        <a:rPr lang="it-IT" sz="2000" b="0" kern="1200" dirty="0">
                          <a:solidFill>
                            <a:schemeClr val="tx1"/>
                          </a:solidFill>
                          <a:latin typeface="Century Gothic" pitchFamily="34" charset="0"/>
                          <a:ea typeface="+mj-ea"/>
                          <a:cs typeface="Arial"/>
                        </a:rPr>
                        <a:t> con cui si porta a conoscenza un evento, un risultato, una presa di posizione riguardante la propria realtà di appartenenza. In sintesi una </a:t>
                      </a:r>
                      <a:r>
                        <a:rPr lang="it-IT" sz="2000" b="1" kern="1200" dirty="0">
                          <a:solidFill>
                            <a:schemeClr val="tx1"/>
                          </a:solidFill>
                          <a:latin typeface="Century Gothic" pitchFamily="34" charset="0"/>
                          <a:ea typeface="+mj-ea"/>
                          <a:cs typeface="Arial"/>
                        </a:rPr>
                        <a:t>notizia</a:t>
                      </a: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Quando </a:t>
                      </a:r>
                      <a:r>
                        <a:rPr lang="it-IT" sz="2000" b="0" u="sng" kern="1200" dirty="0">
                          <a:solidFill>
                            <a:schemeClr val="tx1"/>
                          </a:solidFill>
                          <a:latin typeface="Century Gothic" pitchFamily="34" charset="0"/>
                          <a:ea typeface="+mj-ea"/>
                          <a:cs typeface="Arial"/>
                        </a:rPr>
                        <a:t>l’evento in questione è di notevole rilevanza</a:t>
                      </a:r>
                      <a:r>
                        <a:rPr lang="it-IT" sz="2000" b="0" kern="1200" dirty="0">
                          <a:solidFill>
                            <a:schemeClr val="tx1"/>
                          </a:solidFill>
                          <a:latin typeface="Century Gothic" pitchFamily="34" charset="0"/>
                          <a:ea typeface="+mj-ea"/>
                          <a:cs typeface="Arial"/>
                        </a:rPr>
                        <a:t>, l’ufficio stampa può decidere di organizzare una </a:t>
                      </a:r>
                      <a:r>
                        <a:rPr lang="it-IT" sz="2000" b="1" kern="1200" dirty="0">
                          <a:solidFill>
                            <a:schemeClr val="tx1"/>
                          </a:solidFill>
                          <a:latin typeface="Century Gothic" pitchFamily="34" charset="0"/>
                          <a:ea typeface="+mj-ea"/>
                          <a:cs typeface="Arial"/>
                        </a:rPr>
                        <a:t>conferenza stampa</a:t>
                      </a:r>
                      <a:endParaRPr lang="it-IT" sz="2000" b="0" kern="1200" dirty="0">
                        <a:solidFill>
                          <a:schemeClr val="tx1"/>
                        </a:solidFill>
                        <a:latin typeface="Century Gothic" pitchFamily="34" charset="0"/>
                        <a:ea typeface="+mj-ea"/>
                        <a:cs typeface="Arial"/>
                      </a:endParaRPr>
                    </a:p>
                    <a:p>
                      <a:pPr marL="166688" marR="0" lvl="0" indent="-166688" algn="just" defTabSz="457200" rtl="0" eaLnBrk="1" fontAlgn="auto" latinLnBrk="0" hangingPunct="1">
                        <a:lnSpc>
                          <a:spcPct val="100000"/>
                        </a:lnSpc>
                        <a:spcBef>
                          <a:spcPct val="0"/>
                        </a:spcBef>
                        <a:spcAft>
                          <a:spcPts val="1200"/>
                        </a:spcAft>
                        <a:buClr>
                          <a:srgbClr val="003A79"/>
                        </a:buClr>
                        <a:buSzPct val="140000"/>
                        <a:buFontTx/>
                        <a:buBlip>
                          <a:blip r:embed="rId3"/>
                        </a:buBlip>
                        <a:tabLst/>
                        <a:defRPr/>
                      </a:pPr>
                      <a:r>
                        <a:rPr lang="it-IT" sz="2000" b="0" kern="1200" dirty="0">
                          <a:solidFill>
                            <a:schemeClr val="tx1"/>
                          </a:solidFill>
                          <a:latin typeface="Century Gothic" pitchFamily="34" charset="0"/>
                          <a:ea typeface="+mj-ea"/>
                          <a:cs typeface="Arial"/>
                        </a:rPr>
                        <a:t>Gli addetti stampa devono essere in grado di monitorare la reputazione che i mass media della società seguita e i risultati ottenuti dalle loro comunicazioni, attraverso una </a:t>
                      </a:r>
                      <a:r>
                        <a:rPr lang="it-IT" sz="2000" b="1" kern="1200" dirty="0">
                          <a:solidFill>
                            <a:schemeClr val="tx1"/>
                          </a:solidFill>
                          <a:latin typeface="Century Gothic" pitchFamily="34" charset="0"/>
                          <a:ea typeface="+mj-ea"/>
                          <a:cs typeface="Arial"/>
                        </a:rPr>
                        <a:t>rassegna stampa</a:t>
                      </a: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spTree>
    <p:extLst>
      <p:ext uri="{BB962C8B-B14F-4D97-AF65-F5344CB8AC3E}">
        <p14:creationId xmlns:p14="http://schemas.microsoft.com/office/powerpoint/2010/main" val="250368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1">
            <a:extLst>
              <a:ext uri="{FF2B5EF4-FFF2-40B4-BE49-F238E27FC236}">
                <a16:creationId xmlns:a16="http://schemas.microsoft.com/office/drawing/2014/main" id="{EE80D12B-AA9B-4FC0-AB76-FD04BD273E1B}"/>
              </a:ext>
            </a:extLst>
          </p:cNvPr>
          <p:cNvSpPr>
            <a:spLocks noGrp="1" noChangeArrowheads="1"/>
          </p:cNvSpPr>
          <p:nvPr>
            <p:ph type="sldNum" sz="quarter" idx="10"/>
          </p:nvPr>
        </p:nvSpPr>
        <p:spPr bwMode="auto">
          <a:xfrm>
            <a:off x="8534400" y="179388"/>
            <a:ext cx="414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6691AB-42B3-4D30-8FA2-2D6418C756A8}" type="slidenum">
              <a:rPr kumimoji="0" lang="it-IT" altLang="it-IT" sz="1000" b="1" i="0" u="none" strike="noStrike" kern="1200" cap="none" spc="0" normalizeH="0" baseline="0" noProof="0" smtClean="0">
                <a:ln>
                  <a:noFill/>
                </a:ln>
                <a:solidFill>
                  <a:srgbClr val="003A79"/>
                </a:solidFill>
                <a:effectLst/>
                <a:uLnTx/>
                <a:uFillTx/>
                <a:latin typeface="Century Gothic" panose="020B0502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it-IT" altLang="it-IT" sz="1000" b="1" i="0" u="none" strike="noStrike" kern="1200" cap="none" spc="0" normalizeH="0" baseline="0" noProof="0" dirty="0">
              <a:ln>
                <a:noFill/>
              </a:ln>
              <a:solidFill>
                <a:srgbClr val="003A79"/>
              </a:solidFill>
              <a:effectLst/>
              <a:uLnTx/>
              <a:uFillTx/>
              <a:latin typeface="Century Gothic" panose="020B0502020202020204" pitchFamily="34" charset="0"/>
              <a:ea typeface="MS PGothic" panose="020B0600070205080204" pitchFamily="34" charset="-128"/>
              <a:cs typeface="+mn-cs"/>
            </a:endParaRPr>
          </a:p>
        </p:txBody>
      </p:sp>
      <p:sp>
        <p:nvSpPr>
          <p:cNvPr id="7" name="Titolo 1">
            <a:extLst>
              <a:ext uri="{FF2B5EF4-FFF2-40B4-BE49-F238E27FC236}">
                <a16:creationId xmlns:a16="http://schemas.microsoft.com/office/drawing/2014/main" id="{9F0F9CD3-85D7-4F4F-8A62-BB2FBB25340B}"/>
              </a:ext>
            </a:extLst>
          </p:cNvPr>
          <p:cNvSpPr txBox="1">
            <a:spLocks/>
          </p:cNvSpPr>
          <p:nvPr/>
        </p:nvSpPr>
        <p:spPr>
          <a:xfrm>
            <a:off x="379983" y="86984"/>
            <a:ext cx="8575675" cy="493712"/>
          </a:xfrm>
          <a:prstGeom prst="rect">
            <a:avLst/>
          </a:prstGeom>
        </p:spPr>
        <p:txBody>
          <a:bodyPr lIns="0" tIns="0" rIns="0" bIns="0" anchor="t"/>
          <a:lstStyle/>
          <a:p>
            <a:pPr eaLnBrk="1" fontAlgn="auto" hangingPunct="1">
              <a:spcAft>
                <a:spcPts val="0"/>
              </a:spcAft>
              <a:defRPr/>
            </a:pPr>
            <a:r>
              <a:rPr lang="it-IT" sz="2400" b="1" dirty="0">
                <a:solidFill>
                  <a:srgbClr val="003A79"/>
                </a:solidFill>
                <a:latin typeface="Century Gothic"/>
                <a:ea typeface="+mj-ea"/>
                <a:cs typeface="Arial"/>
              </a:rPr>
              <a:t>Ufficio stampa: cos’è, come funziona e a cosa serve </a:t>
            </a:r>
            <a:endParaRPr lang="it-IT" sz="2400" b="1" dirty="0">
              <a:solidFill>
                <a:srgbClr val="003A79"/>
              </a:solidFill>
              <a:latin typeface="Century Gothic" panose="020B0502020202020204" pitchFamily="34" charset="0"/>
              <a:ea typeface="+mj-ea"/>
              <a:cs typeface="Arial"/>
            </a:endParaRPr>
          </a:p>
        </p:txBody>
      </p:sp>
      <p:graphicFrame>
        <p:nvGraphicFramePr>
          <p:cNvPr id="8" name="Tabella 7">
            <a:extLst>
              <a:ext uri="{FF2B5EF4-FFF2-40B4-BE49-F238E27FC236}">
                <a16:creationId xmlns:a16="http://schemas.microsoft.com/office/drawing/2014/main" id="{CECCF2D0-4804-4180-AB82-83E718C9B717}"/>
              </a:ext>
            </a:extLst>
          </p:cNvPr>
          <p:cNvGraphicFramePr>
            <a:graphicFrameLocks noGrp="1"/>
          </p:cNvGraphicFramePr>
          <p:nvPr>
            <p:extLst>
              <p:ext uri="{D42A27DB-BD31-4B8C-83A1-F6EECF244321}">
                <p14:modId xmlns:p14="http://schemas.microsoft.com/office/powerpoint/2010/main" val="3420808886"/>
              </p:ext>
            </p:extLst>
          </p:nvPr>
        </p:nvGraphicFramePr>
        <p:xfrm>
          <a:off x="379983" y="684818"/>
          <a:ext cx="8365812" cy="5781102"/>
        </p:xfrm>
        <a:graphic>
          <a:graphicData uri="http://schemas.openxmlformats.org/drawingml/2006/table">
            <a:tbl>
              <a:tblPr firstRow="1" bandRow="1">
                <a:tableStyleId>{5C22544A-7EE6-4342-B048-85BDC9FD1C3A}</a:tableStyleId>
              </a:tblPr>
              <a:tblGrid>
                <a:gridCol w="8365812">
                  <a:extLst>
                    <a:ext uri="{9D8B030D-6E8A-4147-A177-3AD203B41FA5}">
                      <a16:colId xmlns:a16="http://schemas.microsoft.com/office/drawing/2014/main" val="20000"/>
                    </a:ext>
                  </a:extLst>
                </a:gridCol>
              </a:tblGrid>
              <a:tr h="355656">
                <a:tc>
                  <a:txBody>
                    <a:bodyPr/>
                    <a:lstStyle/>
                    <a:p>
                      <a:pPr algn="ctr"/>
                      <a:r>
                        <a:rPr lang="it-IT" sz="1600" dirty="0">
                          <a:solidFill>
                            <a:schemeClr val="bg1"/>
                          </a:solidFill>
                          <a:latin typeface="Century Gothic" panose="020B0502020202020204" pitchFamily="34" charset="0"/>
                        </a:rPr>
                        <a:t>COMUNICATO STAMPA FONDO DI BENEFICENZA</a:t>
                      </a:r>
                    </a:p>
                  </a:txBody>
                  <a:tcPr marL="91453" marR="91453" marT="45707" marB="45707" anchor="ctr">
                    <a:solidFill>
                      <a:srgbClr val="003A79"/>
                    </a:solidFill>
                  </a:tcPr>
                </a:tc>
                <a:extLst>
                  <a:ext uri="{0D108BD9-81ED-4DB2-BD59-A6C34878D82A}">
                    <a16:rowId xmlns:a16="http://schemas.microsoft.com/office/drawing/2014/main" val="10000"/>
                  </a:ext>
                </a:extLst>
              </a:tr>
              <a:tr h="3912526">
                <a:tc>
                  <a:txBody>
                    <a:bodyPr/>
                    <a:lstStyle/>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p>
                      <a:pPr marL="0" marR="0" lvl="0" indent="0" algn="just" defTabSz="457200" rtl="0" eaLnBrk="1" fontAlgn="auto" latinLnBrk="0" hangingPunct="1">
                        <a:lnSpc>
                          <a:spcPct val="100000"/>
                        </a:lnSpc>
                        <a:spcBef>
                          <a:spcPct val="0"/>
                        </a:spcBef>
                        <a:spcAft>
                          <a:spcPts val="1200"/>
                        </a:spcAft>
                        <a:buClr>
                          <a:srgbClr val="003A79"/>
                        </a:buClr>
                        <a:buSzPct val="140000"/>
                        <a:buFontTx/>
                        <a:buNone/>
                        <a:tabLst/>
                        <a:defRPr/>
                      </a:pPr>
                      <a:endParaRPr lang="it-IT" sz="2000" b="1" kern="1200" dirty="0">
                        <a:solidFill>
                          <a:schemeClr val="tx1"/>
                        </a:solidFill>
                        <a:latin typeface="Century Gothic" pitchFamily="34" charset="0"/>
                        <a:ea typeface="+mj-ea"/>
                        <a:cs typeface="Arial"/>
                      </a:endParaRPr>
                    </a:p>
                  </a:txBody>
                  <a:tcPr marT="45723" marB="45723" anchor="ctr">
                    <a:solidFill>
                      <a:schemeClr val="accent1">
                        <a:lumMod val="20000"/>
                        <a:lumOff val="80000"/>
                      </a:schemeClr>
                    </a:solidFill>
                  </a:tcPr>
                </a:tc>
                <a:extLst>
                  <a:ext uri="{0D108BD9-81ED-4DB2-BD59-A6C34878D82A}">
                    <a16:rowId xmlns:a16="http://schemas.microsoft.com/office/drawing/2014/main" val="3267439416"/>
                  </a:ext>
                </a:extLst>
              </a:tr>
            </a:tbl>
          </a:graphicData>
        </a:graphic>
      </p:graphicFrame>
      <p:pic>
        <p:nvPicPr>
          <p:cNvPr id="2" name="Immagine 1">
            <a:extLst>
              <a:ext uri="{FF2B5EF4-FFF2-40B4-BE49-F238E27FC236}">
                <a16:creationId xmlns:a16="http://schemas.microsoft.com/office/drawing/2014/main" id="{B9627B96-0EAA-4D0F-994B-BEB5B2C38FBB}"/>
              </a:ext>
            </a:extLst>
          </p:cNvPr>
          <p:cNvPicPr>
            <a:picLocks noChangeAspect="1"/>
          </p:cNvPicPr>
          <p:nvPr/>
        </p:nvPicPr>
        <p:blipFill rotWithShape="1">
          <a:blip r:embed="rId3"/>
          <a:srcRect l="20328" t="16979" r="22460" b="5314"/>
          <a:stretch/>
        </p:blipFill>
        <p:spPr>
          <a:xfrm>
            <a:off x="1076928" y="1026484"/>
            <a:ext cx="6971922" cy="5323902"/>
          </a:xfrm>
          <a:prstGeom prst="rect">
            <a:avLst/>
          </a:prstGeom>
        </p:spPr>
      </p:pic>
    </p:spTree>
    <p:extLst>
      <p:ext uri="{BB962C8B-B14F-4D97-AF65-F5344CB8AC3E}">
        <p14:creationId xmlns:p14="http://schemas.microsoft.com/office/powerpoint/2010/main" val="2442451924"/>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A79"/>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A79"/>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59EBD112DA2844898454BDAD949EE15" ma:contentTypeVersion="0" ma:contentTypeDescription="Creare un nuovo documento." ma:contentTypeScope="" ma:versionID="f01a5a05d503603e7ad0667e23beb1fb">
  <xsd:schema xmlns:xsd="http://www.w3.org/2001/XMLSchema" xmlns:xs="http://www.w3.org/2001/XMLSchema" xmlns:p="http://schemas.microsoft.com/office/2006/metadata/properties" targetNamespace="http://schemas.microsoft.com/office/2006/metadata/properties" ma:root="true" ma:fieldsID="de2c2bff39701977361371fca1d156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FC713-2699-45E6-85C0-1EDEBB7496EB}">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ac72591d-b022-483a-aed6-56118154408e"/>
    <ds:schemaRef ds:uri="http://www.w3.org/XML/1998/namespace"/>
  </ds:schemaRefs>
</ds:datastoreItem>
</file>

<file path=customXml/itemProps2.xml><?xml version="1.0" encoding="utf-8"?>
<ds:datastoreItem xmlns:ds="http://schemas.openxmlformats.org/officeDocument/2006/customXml" ds:itemID="{73995A48-A789-4633-ACEE-7D0501275AE5}"/>
</file>

<file path=customXml/itemProps3.xml><?xml version="1.0" encoding="utf-8"?>
<ds:datastoreItem xmlns:ds="http://schemas.openxmlformats.org/officeDocument/2006/customXml" ds:itemID="{578D7E4B-568C-4D93-BA64-BFBE24993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6367</TotalTime>
  <Words>1953</Words>
  <Application>Microsoft Office PowerPoint</Application>
  <PresentationFormat>Presentazione su schermo (4:3)</PresentationFormat>
  <Paragraphs>201</Paragraphs>
  <Slides>22</Slides>
  <Notes>22</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22</vt:i4>
      </vt:variant>
    </vt:vector>
  </HeadingPairs>
  <TitlesOfParts>
    <vt:vector size="31" baseType="lpstr">
      <vt:lpstr>MS PGothic</vt:lpstr>
      <vt:lpstr>MS PGothic</vt:lpstr>
      <vt:lpstr>Arial</vt:lpstr>
      <vt:lpstr>Calibri</vt:lpstr>
      <vt:lpstr>Century Gothic</vt:lpstr>
      <vt:lpstr>Wingdings</vt:lpstr>
      <vt:lpstr>Personalizza struttura</vt:lpstr>
      <vt:lpstr>Struttura personalizzata</vt:lpstr>
      <vt:lpstr>1_Struttura personalizzata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FERRO,ANDREA ALESSANDRO</cp:lastModifiedBy>
  <cp:revision>428</cp:revision>
  <cp:lastPrinted>2021-03-30T16:49:46Z</cp:lastPrinted>
  <dcterms:created xsi:type="dcterms:W3CDTF">2013-12-18T18:02:26Z</dcterms:created>
  <dcterms:modified xsi:type="dcterms:W3CDTF">2021-11-15T07:50:24Z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0x010100559EBD112DA2844898454BDAD949EE15</vt:lpwstr>
  </property>
  <property fmtid="{D5CDD505-2E9C-101B-9397-08002B2CF9AE}" pid="3" name="MSIP_Label_5f5fe31f-9de1-4167-a753-111c0df8115f_Enabled">
    <vt:lpwstr>true</vt:lpwstr>
  </property>
  <property fmtid="{D5CDD505-2E9C-101B-9397-08002B2CF9AE}" pid="4" name="MSIP_Label_5f5fe31f-9de1-4167-a753-111c0df8115f_SetDate">
    <vt:lpwstr>2021-02-25T14:00:19Z</vt:lpwstr>
  </property>
  <property fmtid="{D5CDD505-2E9C-101B-9397-08002B2CF9AE}" pid="5" name="MSIP_Label_5f5fe31f-9de1-4167-a753-111c0df8115f_Method">
    <vt:lpwstr>Standard</vt:lpwstr>
  </property>
  <property fmtid="{D5CDD505-2E9C-101B-9397-08002B2CF9AE}" pid="6" name="MSIP_Label_5f5fe31f-9de1-4167-a753-111c0df8115f_Name">
    <vt:lpwstr>5f5fe31f-9de1-4167-a753-111c0df8115f</vt:lpwstr>
  </property>
  <property fmtid="{D5CDD505-2E9C-101B-9397-08002B2CF9AE}" pid="7" name="MSIP_Label_5f5fe31f-9de1-4167-a753-111c0df8115f_SiteId">
    <vt:lpwstr>cc4baf00-15c9-48dd-9f59-88c98bde2be7</vt:lpwstr>
  </property>
  <property fmtid="{D5CDD505-2E9C-101B-9397-08002B2CF9AE}" pid="8" name="MSIP_Label_5f5fe31f-9de1-4167-a753-111c0df8115f_ActionId">
    <vt:lpwstr>f4633a0d-65a4-4263-91e1-0d8aee7bc04b</vt:lpwstr>
  </property>
  <property fmtid="{D5CDD505-2E9C-101B-9397-08002B2CF9AE}" pid="9" name="MSIP_Label_5f5fe31f-9de1-4167-a753-111c0df8115f_ContentBits">
    <vt:lpwstr>0</vt:lpwstr>
  </property>
</Properties>
</file>