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8" r:id="rId6"/>
    <p:sldMasterId id="2147483697" r:id="rId7"/>
    <p:sldMasterId id="2147483709" r:id="rId8"/>
  </p:sldMasterIdLst>
  <p:notesMasterIdLst>
    <p:notesMasterId r:id="rId54"/>
  </p:notesMasterIdLst>
  <p:sldIdLst>
    <p:sldId id="2147375341" r:id="rId9"/>
    <p:sldId id="256" r:id="rId10"/>
    <p:sldId id="257" r:id="rId11"/>
    <p:sldId id="260" r:id="rId12"/>
    <p:sldId id="258" r:id="rId13"/>
    <p:sldId id="259" r:id="rId14"/>
    <p:sldId id="261" r:id="rId15"/>
    <p:sldId id="262" r:id="rId16"/>
    <p:sldId id="2147375342" r:id="rId17"/>
    <p:sldId id="337" r:id="rId18"/>
    <p:sldId id="295" r:id="rId19"/>
    <p:sldId id="313" r:id="rId20"/>
    <p:sldId id="315" r:id="rId21"/>
    <p:sldId id="339" r:id="rId22"/>
    <p:sldId id="333" r:id="rId23"/>
    <p:sldId id="342" r:id="rId24"/>
    <p:sldId id="346" r:id="rId25"/>
    <p:sldId id="343" r:id="rId26"/>
    <p:sldId id="318" r:id="rId27"/>
    <p:sldId id="344" r:id="rId28"/>
    <p:sldId id="320" r:id="rId29"/>
    <p:sldId id="345" r:id="rId30"/>
    <p:sldId id="319" r:id="rId31"/>
    <p:sldId id="298" r:id="rId32"/>
    <p:sldId id="2147375352" r:id="rId33"/>
    <p:sldId id="2147375353" r:id="rId34"/>
    <p:sldId id="1082" r:id="rId35"/>
    <p:sldId id="278" r:id="rId36"/>
    <p:sldId id="1083" r:id="rId37"/>
    <p:sldId id="1084" r:id="rId38"/>
    <p:sldId id="277" r:id="rId39"/>
    <p:sldId id="1085" r:id="rId40"/>
    <p:sldId id="276" r:id="rId41"/>
    <p:sldId id="274" r:id="rId42"/>
    <p:sldId id="2147375345" r:id="rId43"/>
    <p:sldId id="2147375346" r:id="rId44"/>
    <p:sldId id="2147375347" r:id="rId45"/>
    <p:sldId id="2147375348" r:id="rId46"/>
    <p:sldId id="2147375349" r:id="rId47"/>
    <p:sldId id="263" r:id="rId48"/>
    <p:sldId id="2147375350" r:id="rId49"/>
    <p:sldId id="2147375351" r:id="rId50"/>
    <p:sldId id="264" r:id="rId51"/>
    <p:sldId id="265" r:id="rId52"/>
    <p:sldId id="266" r:id="rId5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3A-4B99-A497-1AEA710B53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3A-4B99-A497-1AEA710B53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3A-4B99-A497-1AEA710B533B}"/>
              </c:ext>
            </c:extLst>
          </c:dPt>
          <c:dLbls>
            <c:dLbl>
              <c:idx val="0"/>
              <c:layout>
                <c:manualLayout>
                  <c:x val="-0.125"/>
                  <c:y val="-0.200588728492271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22222222222222"/>
                      <c:h val="0.121527777777777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53A-4B99-A497-1AEA710B533B}"/>
                </c:ext>
              </c:extLst>
            </c:dLbl>
            <c:dLbl>
              <c:idx val="1"/>
              <c:layout>
                <c:manualLayout>
                  <c:x val="0.10833333333333334"/>
                  <c:y val="0.12647929425488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11111111111111E-2"/>
                      <c:h val="0.10416666666666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53A-4B99-A497-1AEA710B53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3A-4B99-A497-1AEA710B5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Foglio1!$B$67:$B$69</c:f>
              <c:strCache>
                <c:ptCount val="3"/>
                <c:pt idx="0">
                  <c:v>Miglioramenti</c:v>
                </c:pt>
                <c:pt idx="1">
                  <c:v>Nessun cambiamento</c:v>
                </c:pt>
                <c:pt idx="2">
                  <c:v>Regressioni</c:v>
                </c:pt>
              </c:strCache>
            </c:strRef>
          </c:cat>
          <c:val>
            <c:numRef>
              <c:f>Foglio1!$C$67:$C$69</c:f>
              <c:numCache>
                <c:formatCode>General</c:formatCode>
                <c:ptCount val="3"/>
                <c:pt idx="0">
                  <c:v>72</c:v>
                </c:pt>
                <c:pt idx="1">
                  <c:v>28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3A-4B99-A497-1AEA710B5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2879939597532689"/>
          <c:y val="0.77189147942666081"/>
          <c:w val="0.79795648817628706"/>
          <c:h val="0.20270450930468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7E706-EAC5-419F-8040-A48570B9A66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A646008-F7DD-4857-9EA5-A6D7893E048C}">
      <dgm:prSet phldrT="[Testo]"/>
      <dgm:spPr/>
      <dgm:t>
        <a:bodyPr/>
        <a:lstStyle/>
        <a:p>
          <a:r>
            <a:rPr lang="it-IT" b="1" dirty="0"/>
            <a:t>L’individuazione delle Dimensioni di Valore</a:t>
          </a:r>
        </a:p>
      </dgm:t>
    </dgm:pt>
    <dgm:pt modelId="{A7A91793-48B2-4BD7-9835-6E5C3ECE887A}" type="parTrans" cxnId="{ECA1F6CB-AAA7-4DC4-A32E-12E680769D21}">
      <dgm:prSet/>
      <dgm:spPr/>
      <dgm:t>
        <a:bodyPr/>
        <a:lstStyle/>
        <a:p>
          <a:endParaRPr lang="it-IT" b="1"/>
        </a:p>
      </dgm:t>
    </dgm:pt>
    <dgm:pt modelId="{BDCE3777-DA0D-4FD6-9B9D-7E345A33F519}" type="sibTrans" cxnId="{ECA1F6CB-AAA7-4DC4-A32E-12E680769D21}">
      <dgm:prSet/>
      <dgm:spPr/>
      <dgm:t>
        <a:bodyPr/>
        <a:lstStyle/>
        <a:p>
          <a:endParaRPr lang="it-IT" b="1"/>
        </a:p>
      </dgm:t>
    </dgm:pt>
    <dgm:pt modelId="{60382078-72E2-4504-965B-16F14897594F}">
      <dgm:prSet phldrT="[Testo]"/>
      <dgm:spPr/>
      <dgm:t>
        <a:bodyPr/>
        <a:lstStyle/>
        <a:p>
          <a:r>
            <a:rPr lang="it-IT" b="1" dirty="0"/>
            <a:t>La definizione dell’ecosistema relazionale</a:t>
          </a:r>
        </a:p>
      </dgm:t>
    </dgm:pt>
    <dgm:pt modelId="{A4CB1A3B-5850-4CDD-98FD-D406B9135146}" type="parTrans" cxnId="{E79E9CE3-50EF-4214-A814-4AD685BBADC3}">
      <dgm:prSet/>
      <dgm:spPr/>
      <dgm:t>
        <a:bodyPr/>
        <a:lstStyle/>
        <a:p>
          <a:endParaRPr lang="it-IT" b="1"/>
        </a:p>
      </dgm:t>
    </dgm:pt>
    <dgm:pt modelId="{CF9B9A67-A2E6-42C7-8476-F4827CAFE2DF}" type="sibTrans" cxnId="{E79E9CE3-50EF-4214-A814-4AD685BBADC3}">
      <dgm:prSet/>
      <dgm:spPr/>
      <dgm:t>
        <a:bodyPr/>
        <a:lstStyle/>
        <a:p>
          <a:endParaRPr lang="it-IT" b="1"/>
        </a:p>
      </dgm:t>
    </dgm:pt>
    <dgm:pt modelId="{3084D54E-D0A0-4274-A643-3749290DF22B}">
      <dgm:prSet phldrT="[Testo]"/>
      <dgm:spPr/>
      <dgm:t>
        <a:bodyPr/>
        <a:lstStyle/>
        <a:p>
          <a:r>
            <a:rPr lang="it-IT" b="1" dirty="0"/>
            <a:t>Lo strumento della Catena del Valore dell’impatto e il passaggio agli indicatori</a:t>
          </a:r>
        </a:p>
      </dgm:t>
    </dgm:pt>
    <dgm:pt modelId="{A844575F-0319-4DD7-8E25-3807F6D223ED}" type="parTrans" cxnId="{DA79E992-234A-47A6-ABCF-429E10EC47AF}">
      <dgm:prSet/>
      <dgm:spPr/>
      <dgm:t>
        <a:bodyPr/>
        <a:lstStyle/>
        <a:p>
          <a:endParaRPr lang="it-IT" b="1"/>
        </a:p>
      </dgm:t>
    </dgm:pt>
    <dgm:pt modelId="{8B22BC14-B1BF-491E-B3E7-4201A046DB8C}" type="sibTrans" cxnId="{DA79E992-234A-47A6-ABCF-429E10EC47AF}">
      <dgm:prSet/>
      <dgm:spPr/>
      <dgm:t>
        <a:bodyPr/>
        <a:lstStyle/>
        <a:p>
          <a:endParaRPr lang="it-IT" b="1"/>
        </a:p>
      </dgm:t>
    </dgm:pt>
    <dgm:pt modelId="{F6DD1E3A-CF2A-4BA7-B9A3-2EB59E08AB96}">
      <dgm:prSet phldrT="[Testo]" custT="1"/>
      <dgm:spPr/>
      <dgm:t>
        <a:bodyPr/>
        <a:lstStyle/>
        <a:p>
          <a:r>
            <a:rPr lang="it-IT" sz="1000" b="0" dirty="0"/>
            <a:t>Caratteristiche positive che lo identificano e lo differenziano rispetto ad altre iniziative relative allo stesso ambito di intervento</a:t>
          </a:r>
        </a:p>
      </dgm:t>
    </dgm:pt>
    <dgm:pt modelId="{1D6CC0B6-D354-4006-9E76-CB5EFF0985C7}" type="parTrans" cxnId="{2E835911-1EEF-4051-8B8F-8E2A61C5CDA7}">
      <dgm:prSet/>
      <dgm:spPr/>
      <dgm:t>
        <a:bodyPr/>
        <a:lstStyle/>
        <a:p>
          <a:endParaRPr lang="it-IT"/>
        </a:p>
      </dgm:t>
    </dgm:pt>
    <dgm:pt modelId="{381120FE-4D88-42A1-8187-F553C82878C1}" type="sibTrans" cxnId="{2E835911-1EEF-4051-8B8F-8E2A61C5CDA7}">
      <dgm:prSet/>
      <dgm:spPr/>
      <dgm:t>
        <a:bodyPr/>
        <a:lstStyle/>
        <a:p>
          <a:endParaRPr lang="it-IT"/>
        </a:p>
      </dgm:t>
    </dgm:pt>
    <dgm:pt modelId="{5427C6DC-0B86-4A6E-BDD0-8AF22E1EC6EF}">
      <dgm:prSet phldrT="[Testo]" custT="1"/>
      <dgm:spPr/>
      <dgm:t>
        <a:bodyPr/>
        <a:lstStyle/>
        <a:p>
          <a:r>
            <a:rPr lang="it-IT" sz="1000" b="0" dirty="0"/>
            <a:t>Qualifichiamo la relazione che abbiamo con le persone e le organizzazioni con cui siamo in relazione</a:t>
          </a:r>
        </a:p>
      </dgm:t>
    </dgm:pt>
    <dgm:pt modelId="{568F6B0F-F231-40C8-A44E-DE75A1C5CC2F}" type="parTrans" cxnId="{5F4FB525-07A7-40B0-A517-94062316EB62}">
      <dgm:prSet/>
      <dgm:spPr/>
      <dgm:t>
        <a:bodyPr/>
        <a:lstStyle/>
        <a:p>
          <a:endParaRPr lang="it-IT"/>
        </a:p>
      </dgm:t>
    </dgm:pt>
    <dgm:pt modelId="{920A2A00-9CBC-4554-BE7C-31D2050E93C0}" type="sibTrans" cxnId="{5F4FB525-07A7-40B0-A517-94062316EB62}">
      <dgm:prSet/>
      <dgm:spPr/>
      <dgm:t>
        <a:bodyPr/>
        <a:lstStyle/>
        <a:p>
          <a:endParaRPr lang="it-IT"/>
        </a:p>
      </dgm:t>
    </dgm:pt>
    <dgm:pt modelId="{ACBE6BB1-9016-46A0-8094-A6FDDDEB669C}">
      <dgm:prSet phldrT="[Testo]" custT="1"/>
      <dgm:spPr/>
      <dgm:t>
        <a:bodyPr/>
        <a:lstStyle/>
        <a:p>
          <a:r>
            <a:rPr lang="it-IT" sz="1000" b="0" dirty="0"/>
            <a:t>Letteratura: modelli logici basati sul processo + approccio partecipativo</a:t>
          </a:r>
        </a:p>
      </dgm:t>
    </dgm:pt>
    <dgm:pt modelId="{4CC33920-EF8F-47E3-8E65-E74C8661E69C}" type="parTrans" cxnId="{8A740E26-483A-42BF-9799-FFFE41F0C42D}">
      <dgm:prSet/>
      <dgm:spPr/>
      <dgm:t>
        <a:bodyPr/>
        <a:lstStyle/>
        <a:p>
          <a:endParaRPr lang="it-IT"/>
        </a:p>
      </dgm:t>
    </dgm:pt>
    <dgm:pt modelId="{66A7A4AF-7B8F-44D8-B932-A106A565E42F}" type="sibTrans" cxnId="{8A740E26-483A-42BF-9799-FFFE41F0C42D}">
      <dgm:prSet/>
      <dgm:spPr/>
      <dgm:t>
        <a:bodyPr/>
        <a:lstStyle/>
        <a:p>
          <a:endParaRPr lang="it-IT"/>
        </a:p>
      </dgm:t>
    </dgm:pt>
    <dgm:pt modelId="{86F01908-72D5-40FA-A3B9-EC750A56EFF1}">
      <dgm:prSet phldrT="[Testo]" custT="1"/>
      <dgm:spPr/>
      <dgm:t>
        <a:bodyPr/>
        <a:lstStyle/>
        <a:p>
          <a:r>
            <a:rPr lang="it-IT" sz="1000" b="0" dirty="0"/>
            <a:t>Set di indicatori quali-quantitativi</a:t>
          </a:r>
        </a:p>
      </dgm:t>
    </dgm:pt>
    <dgm:pt modelId="{3006C529-3C2F-4737-A823-40C4F4405FC7}" type="parTrans" cxnId="{191406C5-A9EA-47DB-BC86-54318D6B4048}">
      <dgm:prSet/>
      <dgm:spPr/>
      <dgm:t>
        <a:bodyPr/>
        <a:lstStyle/>
        <a:p>
          <a:endParaRPr lang="it-IT"/>
        </a:p>
      </dgm:t>
    </dgm:pt>
    <dgm:pt modelId="{6168C458-E14A-4F29-BE50-48494482682F}" type="sibTrans" cxnId="{191406C5-A9EA-47DB-BC86-54318D6B4048}">
      <dgm:prSet/>
      <dgm:spPr/>
      <dgm:t>
        <a:bodyPr/>
        <a:lstStyle/>
        <a:p>
          <a:endParaRPr lang="it-IT"/>
        </a:p>
      </dgm:t>
    </dgm:pt>
    <dgm:pt modelId="{A1B1F31D-373D-470A-88B5-862693145FA5}" type="pres">
      <dgm:prSet presAssocID="{E0C7E706-EAC5-419F-8040-A48570B9A663}" presName="rootnode" presStyleCnt="0">
        <dgm:presLayoutVars>
          <dgm:chMax/>
          <dgm:chPref/>
          <dgm:dir/>
          <dgm:animLvl val="lvl"/>
        </dgm:presLayoutVars>
      </dgm:prSet>
      <dgm:spPr/>
    </dgm:pt>
    <dgm:pt modelId="{C1DF845A-E060-4BAF-94C1-FEF1702761D9}" type="pres">
      <dgm:prSet presAssocID="{3A646008-F7DD-4857-9EA5-A6D7893E048C}" presName="composite" presStyleCnt="0"/>
      <dgm:spPr/>
    </dgm:pt>
    <dgm:pt modelId="{3637A8A6-25BE-44F4-98D8-CBEB1B329E82}" type="pres">
      <dgm:prSet presAssocID="{3A646008-F7DD-4857-9EA5-A6D7893E048C}" presName="bentUpArrow1" presStyleLbl="alignImgPlace1" presStyleIdx="0" presStyleCnt="2"/>
      <dgm:spPr/>
    </dgm:pt>
    <dgm:pt modelId="{EAE38873-57C3-436F-9D78-A15527C4A0BA}" type="pres">
      <dgm:prSet presAssocID="{3A646008-F7DD-4857-9EA5-A6D7893E048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71CB806-F415-4003-8BE0-92F92EEAD4F6}" type="pres">
      <dgm:prSet presAssocID="{3A646008-F7DD-4857-9EA5-A6D7893E048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9EF56C2-5C10-49F3-9C64-7216FA34B11F}" type="pres">
      <dgm:prSet presAssocID="{BDCE3777-DA0D-4FD6-9B9D-7E345A33F519}" presName="sibTrans" presStyleCnt="0"/>
      <dgm:spPr/>
    </dgm:pt>
    <dgm:pt modelId="{8F04B5F6-152F-43DB-A303-956B9CE7A013}" type="pres">
      <dgm:prSet presAssocID="{60382078-72E2-4504-965B-16F14897594F}" presName="composite" presStyleCnt="0"/>
      <dgm:spPr/>
    </dgm:pt>
    <dgm:pt modelId="{188E0C39-2FD5-4282-962A-9AB295268477}" type="pres">
      <dgm:prSet presAssocID="{60382078-72E2-4504-965B-16F14897594F}" presName="bentUpArrow1" presStyleLbl="alignImgPlace1" presStyleIdx="1" presStyleCnt="2"/>
      <dgm:spPr/>
    </dgm:pt>
    <dgm:pt modelId="{2B1F7BF3-C7C2-48BA-8061-3D4DD74DC32C}" type="pres">
      <dgm:prSet presAssocID="{60382078-72E2-4504-965B-16F14897594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F1ED665-8148-49B8-8FA3-9719625ED270}" type="pres">
      <dgm:prSet presAssocID="{60382078-72E2-4504-965B-16F14897594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A683344-5F77-4192-9D9F-F80DD21BE2DF}" type="pres">
      <dgm:prSet presAssocID="{CF9B9A67-A2E6-42C7-8476-F4827CAFE2DF}" presName="sibTrans" presStyleCnt="0"/>
      <dgm:spPr/>
    </dgm:pt>
    <dgm:pt modelId="{0555D31F-6B2C-41D0-B869-6F603FAB6A55}" type="pres">
      <dgm:prSet presAssocID="{3084D54E-D0A0-4274-A643-3749290DF22B}" presName="composite" presStyleCnt="0"/>
      <dgm:spPr/>
    </dgm:pt>
    <dgm:pt modelId="{460EDCB5-4E38-4AE9-A2CD-5D65EE110A26}" type="pres">
      <dgm:prSet presAssocID="{3084D54E-D0A0-4274-A643-3749290DF22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5E33C91-FCB4-404C-9533-261E25415D97}" type="pres">
      <dgm:prSet presAssocID="{3084D54E-D0A0-4274-A643-3749290DF22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835911-1EEF-4051-8B8F-8E2A61C5CDA7}" srcId="{3A646008-F7DD-4857-9EA5-A6D7893E048C}" destId="{F6DD1E3A-CF2A-4BA7-B9A3-2EB59E08AB96}" srcOrd="0" destOrd="0" parTransId="{1D6CC0B6-D354-4006-9E76-CB5EFF0985C7}" sibTransId="{381120FE-4D88-42A1-8187-F553C82878C1}"/>
    <dgm:cxn modelId="{5F4FB525-07A7-40B0-A517-94062316EB62}" srcId="{60382078-72E2-4504-965B-16F14897594F}" destId="{5427C6DC-0B86-4A6E-BDD0-8AF22E1EC6EF}" srcOrd="0" destOrd="0" parTransId="{568F6B0F-F231-40C8-A44E-DE75A1C5CC2F}" sibTransId="{920A2A00-9CBC-4554-BE7C-31D2050E93C0}"/>
    <dgm:cxn modelId="{8A740E26-483A-42BF-9799-FFFE41F0C42D}" srcId="{3084D54E-D0A0-4274-A643-3749290DF22B}" destId="{ACBE6BB1-9016-46A0-8094-A6FDDDEB669C}" srcOrd="0" destOrd="0" parTransId="{4CC33920-EF8F-47E3-8E65-E74C8661E69C}" sibTransId="{66A7A4AF-7B8F-44D8-B932-A106A565E42F}"/>
    <dgm:cxn modelId="{64F8402B-3D8F-4F81-A26D-D0D452401082}" type="presOf" srcId="{F6DD1E3A-CF2A-4BA7-B9A3-2EB59E08AB96}" destId="{171CB806-F415-4003-8BE0-92F92EEAD4F6}" srcOrd="0" destOrd="0" presId="urn:microsoft.com/office/officeart/2005/8/layout/StepDownProcess"/>
    <dgm:cxn modelId="{C2125245-42BC-4C7C-BA0C-5875C80D373D}" type="presOf" srcId="{E0C7E706-EAC5-419F-8040-A48570B9A663}" destId="{A1B1F31D-373D-470A-88B5-862693145FA5}" srcOrd="0" destOrd="0" presId="urn:microsoft.com/office/officeart/2005/8/layout/StepDownProcess"/>
    <dgm:cxn modelId="{10326F8F-DD43-4DD6-85EC-C0CA7B6FD2F6}" type="presOf" srcId="{5427C6DC-0B86-4A6E-BDD0-8AF22E1EC6EF}" destId="{8F1ED665-8148-49B8-8FA3-9719625ED270}" srcOrd="0" destOrd="0" presId="urn:microsoft.com/office/officeart/2005/8/layout/StepDownProcess"/>
    <dgm:cxn modelId="{DA79E992-234A-47A6-ABCF-429E10EC47AF}" srcId="{E0C7E706-EAC5-419F-8040-A48570B9A663}" destId="{3084D54E-D0A0-4274-A643-3749290DF22B}" srcOrd="2" destOrd="0" parTransId="{A844575F-0319-4DD7-8E25-3807F6D223ED}" sibTransId="{8B22BC14-B1BF-491E-B3E7-4201A046DB8C}"/>
    <dgm:cxn modelId="{C0211CA0-89DA-4EF0-841B-D4D632DC1F76}" type="presOf" srcId="{3084D54E-D0A0-4274-A643-3749290DF22B}" destId="{460EDCB5-4E38-4AE9-A2CD-5D65EE110A26}" srcOrd="0" destOrd="0" presId="urn:microsoft.com/office/officeart/2005/8/layout/StepDownProcess"/>
    <dgm:cxn modelId="{4FD3B5B5-C0AA-4003-958F-7F71247F812B}" type="presOf" srcId="{ACBE6BB1-9016-46A0-8094-A6FDDDEB669C}" destId="{85E33C91-FCB4-404C-9533-261E25415D97}" srcOrd="0" destOrd="0" presId="urn:microsoft.com/office/officeart/2005/8/layout/StepDownProcess"/>
    <dgm:cxn modelId="{191406C5-A9EA-47DB-BC86-54318D6B4048}" srcId="{3084D54E-D0A0-4274-A643-3749290DF22B}" destId="{86F01908-72D5-40FA-A3B9-EC750A56EFF1}" srcOrd="1" destOrd="0" parTransId="{3006C529-3C2F-4737-A823-40C4F4405FC7}" sibTransId="{6168C458-E14A-4F29-BE50-48494482682F}"/>
    <dgm:cxn modelId="{ECA1F6CB-AAA7-4DC4-A32E-12E680769D21}" srcId="{E0C7E706-EAC5-419F-8040-A48570B9A663}" destId="{3A646008-F7DD-4857-9EA5-A6D7893E048C}" srcOrd="0" destOrd="0" parTransId="{A7A91793-48B2-4BD7-9835-6E5C3ECE887A}" sibTransId="{BDCE3777-DA0D-4FD6-9B9D-7E345A33F519}"/>
    <dgm:cxn modelId="{4C99F7CF-737C-4F84-969D-CE738F7859F2}" type="presOf" srcId="{3A646008-F7DD-4857-9EA5-A6D7893E048C}" destId="{EAE38873-57C3-436F-9D78-A15527C4A0BA}" srcOrd="0" destOrd="0" presId="urn:microsoft.com/office/officeart/2005/8/layout/StepDownProcess"/>
    <dgm:cxn modelId="{CFFE3CD0-44F6-4C84-9146-41C44D0FACBC}" type="presOf" srcId="{86F01908-72D5-40FA-A3B9-EC750A56EFF1}" destId="{85E33C91-FCB4-404C-9533-261E25415D97}" srcOrd="0" destOrd="1" presId="urn:microsoft.com/office/officeart/2005/8/layout/StepDownProcess"/>
    <dgm:cxn modelId="{E79E9CE3-50EF-4214-A814-4AD685BBADC3}" srcId="{E0C7E706-EAC5-419F-8040-A48570B9A663}" destId="{60382078-72E2-4504-965B-16F14897594F}" srcOrd="1" destOrd="0" parTransId="{A4CB1A3B-5850-4CDD-98FD-D406B9135146}" sibTransId="{CF9B9A67-A2E6-42C7-8476-F4827CAFE2DF}"/>
    <dgm:cxn modelId="{4293B8EB-5FA7-4C84-8C57-4FA8C3ECA0B3}" type="presOf" srcId="{60382078-72E2-4504-965B-16F14897594F}" destId="{2B1F7BF3-C7C2-48BA-8061-3D4DD74DC32C}" srcOrd="0" destOrd="0" presId="urn:microsoft.com/office/officeart/2005/8/layout/StepDownProcess"/>
    <dgm:cxn modelId="{22324DDF-7325-4ED3-B31A-A08AC5076ACB}" type="presParOf" srcId="{A1B1F31D-373D-470A-88B5-862693145FA5}" destId="{C1DF845A-E060-4BAF-94C1-FEF1702761D9}" srcOrd="0" destOrd="0" presId="urn:microsoft.com/office/officeart/2005/8/layout/StepDownProcess"/>
    <dgm:cxn modelId="{08CEEF85-B9C0-4C8D-A142-E6735E081FCF}" type="presParOf" srcId="{C1DF845A-E060-4BAF-94C1-FEF1702761D9}" destId="{3637A8A6-25BE-44F4-98D8-CBEB1B329E82}" srcOrd="0" destOrd="0" presId="urn:microsoft.com/office/officeart/2005/8/layout/StepDownProcess"/>
    <dgm:cxn modelId="{3771CFE1-3CD8-4BAC-8685-CAE8E75841FF}" type="presParOf" srcId="{C1DF845A-E060-4BAF-94C1-FEF1702761D9}" destId="{EAE38873-57C3-436F-9D78-A15527C4A0BA}" srcOrd="1" destOrd="0" presId="urn:microsoft.com/office/officeart/2005/8/layout/StepDownProcess"/>
    <dgm:cxn modelId="{7FA825E8-9432-4020-B184-F38532390DBB}" type="presParOf" srcId="{C1DF845A-E060-4BAF-94C1-FEF1702761D9}" destId="{171CB806-F415-4003-8BE0-92F92EEAD4F6}" srcOrd="2" destOrd="0" presId="urn:microsoft.com/office/officeart/2005/8/layout/StepDownProcess"/>
    <dgm:cxn modelId="{BB912B63-77C8-47D3-B773-EFA78E523049}" type="presParOf" srcId="{A1B1F31D-373D-470A-88B5-862693145FA5}" destId="{A9EF56C2-5C10-49F3-9C64-7216FA34B11F}" srcOrd="1" destOrd="0" presId="urn:microsoft.com/office/officeart/2005/8/layout/StepDownProcess"/>
    <dgm:cxn modelId="{CB594E32-272B-47AC-BFFA-BE4AD716C372}" type="presParOf" srcId="{A1B1F31D-373D-470A-88B5-862693145FA5}" destId="{8F04B5F6-152F-43DB-A303-956B9CE7A013}" srcOrd="2" destOrd="0" presId="urn:microsoft.com/office/officeart/2005/8/layout/StepDownProcess"/>
    <dgm:cxn modelId="{016B89B8-3D7E-4E28-A117-1DB23B8F7A83}" type="presParOf" srcId="{8F04B5F6-152F-43DB-A303-956B9CE7A013}" destId="{188E0C39-2FD5-4282-962A-9AB295268477}" srcOrd="0" destOrd="0" presId="urn:microsoft.com/office/officeart/2005/8/layout/StepDownProcess"/>
    <dgm:cxn modelId="{18C973FD-70F8-457C-9E73-BC53A429F59A}" type="presParOf" srcId="{8F04B5F6-152F-43DB-A303-956B9CE7A013}" destId="{2B1F7BF3-C7C2-48BA-8061-3D4DD74DC32C}" srcOrd="1" destOrd="0" presId="urn:microsoft.com/office/officeart/2005/8/layout/StepDownProcess"/>
    <dgm:cxn modelId="{968C18DA-DDFD-4334-9DCB-AF0F42645ED5}" type="presParOf" srcId="{8F04B5F6-152F-43DB-A303-956B9CE7A013}" destId="{8F1ED665-8148-49B8-8FA3-9719625ED270}" srcOrd="2" destOrd="0" presId="urn:microsoft.com/office/officeart/2005/8/layout/StepDownProcess"/>
    <dgm:cxn modelId="{B1A6EDB0-2847-4382-89AB-13943FFCF149}" type="presParOf" srcId="{A1B1F31D-373D-470A-88B5-862693145FA5}" destId="{2A683344-5F77-4192-9D9F-F80DD21BE2DF}" srcOrd="3" destOrd="0" presId="urn:microsoft.com/office/officeart/2005/8/layout/StepDownProcess"/>
    <dgm:cxn modelId="{02A62845-0835-43B3-9F99-3051077030AC}" type="presParOf" srcId="{A1B1F31D-373D-470A-88B5-862693145FA5}" destId="{0555D31F-6B2C-41D0-B869-6F603FAB6A55}" srcOrd="4" destOrd="0" presId="urn:microsoft.com/office/officeart/2005/8/layout/StepDownProcess"/>
    <dgm:cxn modelId="{6C8E1503-3A96-486D-A06A-1B25042D0433}" type="presParOf" srcId="{0555D31F-6B2C-41D0-B869-6F603FAB6A55}" destId="{460EDCB5-4E38-4AE9-A2CD-5D65EE110A26}" srcOrd="0" destOrd="0" presId="urn:microsoft.com/office/officeart/2005/8/layout/StepDownProcess"/>
    <dgm:cxn modelId="{7CA86618-BEEC-46A3-BE73-BAAFE491ECF4}" type="presParOf" srcId="{0555D31F-6B2C-41D0-B869-6F603FAB6A55}" destId="{85E33C91-FCB4-404C-9533-261E25415D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7E706-EAC5-419F-8040-A48570B9A66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A646008-F7DD-4857-9EA5-A6D7893E048C}">
      <dgm:prSet phldrT="[Testo]"/>
      <dgm:spPr/>
      <dgm:t>
        <a:bodyPr/>
        <a:lstStyle/>
        <a:p>
          <a:r>
            <a:rPr lang="it-IT" b="1" dirty="0"/>
            <a:t>L’individuazione delle Dimensioni di Valore</a:t>
          </a:r>
        </a:p>
      </dgm:t>
    </dgm:pt>
    <dgm:pt modelId="{A7A91793-48B2-4BD7-9835-6E5C3ECE887A}" type="parTrans" cxnId="{ECA1F6CB-AAA7-4DC4-A32E-12E680769D21}">
      <dgm:prSet/>
      <dgm:spPr/>
      <dgm:t>
        <a:bodyPr/>
        <a:lstStyle/>
        <a:p>
          <a:endParaRPr lang="it-IT" b="1"/>
        </a:p>
      </dgm:t>
    </dgm:pt>
    <dgm:pt modelId="{BDCE3777-DA0D-4FD6-9B9D-7E345A33F519}" type="sibTrans" cxnId="{ECA1F6CB-AAA7-4DC4-A32E-12E680769D21}">
      <dgm:prSet/>
      <dgm:spPr/>
      <dgm:t>
        <a:bodyPr/>
        <a:lstStyle/>
        <a:p>
          <a:endParaRPr lang="it-IT" b="1"/>
        </a:p>
      </dgm:t>
    </dgm:pt>
    <dgm:pt modelId="{60382078-72E2-4504-965B-16F14897594F}">
      <dgm:prSet phldrT="[Testo]"/>
      <dgm:spPr/>
      <dgm:t>
        <a:bodyPr/>
        <a:lstStyle/>
        <a:p>
          <a:r>
            <a:rPr lang="it-IT" b="1" dirty="0"/>
            <a:t>La definizione dell’ecosistema relazionale</a:t>
          </a:r>
        </a:p>
      </dgm:t>
    </dgm:pt>
    <dgm:pt modelId="{A4CB1A3B-5850-4CDD-98FD-D406B9135146}" type="parTrans" cxnId="{E79E9CE3-50EF-4214-A814-4AD685BBADC3}">
      <dgm:prSet/>
      <dgm:spPr/>
      <dgm:t>
        <a:bodyPr/>
        <a:lstStyle/>
        <a:p>
          <a:endParaRPr lang="it-IT" b="1"/>
        </a:p>
      </dgm:t>
    </dgm:pt>
    <dgm:pt modelId="{CF9B9A67-A2E6-42C7-8476-F4827CAFE2DF}" type="sibTrans" cxnId="{E79E9CE3-50EF-4214-A814-4AD685BBADC3}">
      <dgm:prSet/>
      <dgm:spPr/>
      <dgm:t>
        <a:bodyPr/>
        <a:lstStyle/>
        <a:p>
          <a:endParaRPr lang="it-IT" b="1"/>
        </a:p>
      </dgm:t>
    </dgm:pt>
    <dgm:pt modelId="{3084D54E-D0A0-4274-A643-3749290DF22B}">
      <dgm:prSet phldrT="[Testo]"/>
      <dgm:spPr/>
      <dgm:t>
        <a:bodyPr/>
        <a:lstStyle/>
        <a:p>
          <a:r>
            <a:rPr lang="it-IT" b="1" dirty="0"/>
            <a:t>Lo strumento della Catena del Valore dell’impatto e il passaggio agli indicatori</a:t>
          </a:r>
        </a:p>
      </dgm:t>
    </dgm:pt>
    <dgm:pt modelId="{A844575F-0319-4DD7-8E25-3807F6D223ED}" type="parTrans" cxnId="{DA79E992-234A-47A6-ABCF-429E10EC47AF}">
      <dgm:prSet/>
      <dgm:spPr/>
      <dgm:t>
        <a:bodyPr/>
        <a:lstStyle/>
        <a:p>
          <a:endParaRPr lang="it-IT" b="1"/>
        </a:p>
      </dgm:t>
    </dgm:pt>
    <dgm:pt modelId="{8B22BC14-B1BF-491E-B3E7-4201A046DB8C}" type="sibTrans" cxnId="{DA79E992-234A-47A6-ABCF-429E10EC47AF}">
      <dgm:prSet/>
      <dgm:spPr/>
      <dgm:t>
        <a:bodyPr/>
        <a:lstStyle/>
        <a:p>
          <a:endParaRPr lang="it-IT" b="1"/>
        </a:p>
      </dgm:t>
    </dgm:pt>
    <dgm:pt modelId="{F6DD1E3A-CF2A-4BA7-B9A3-2EB59E08AB96}">
      <dgm:prSet phldrT="[Testo]" custT="1"/>
      <dgm:spPr/>
      <dgm:t>
        <a:bodyPr/>
        <a:lstStyle/>
        <a:p>
          <a:r>
            <a:rPr lang="it-IT" sz="1000" b="0" dirty="0"/>
            <a:t>Caratteristiche positive che lo identificano e lo differenziano rispetto ad altre iniziative relative allo stesso ambito di intervento</a:t>
          </a:r>
        </a:p>
      </dgm:t>
    </dgm:pt>
    <dgm:pt modelId="{1D6CC0B6-D354-4006-9E76-CB5EFF0985C7}" type="parTrans" cxnId="{2E835911-1EEF-4051-8B8F-8E2A61C5CDA7}">
      <dgm:prSet/>
      <dgm:spPr/>
      <dgm:t>
        <a:bodyPr/>
        <a:lstStyle/>
        <a:p>
          <a:endParaRPr lang="it-IT"/>
        </a:p>
      </dgm:t>
    </dgm:pt>
    <dgm:pt modelId="{381120FE-4D88-42A1-8187-F553C82878C1}" type="sibTrans" cxnId="{2E835911-1EEF-4051-8B8F-8E2A61C5CDA7}">
      <dgm:prSet/>
      <dgm:spPr/>
      <dgm:t>
        <a:bodyPr/>
        <a:lstStyle/>
        <a:p>
          <a:endParaRPr lang="it-IT"/>
        </a:p>
      </dgm:t>
    </dgm:pt>
    <dgm:pt modelId="{5427C6DC-0B86-4A6E-BDD0-8AF22E1EC6EF}">
      <dgm:prSet phldrT="[Testo]" custT="1"/>
      <dgm:spPr/>
      <dgm:t>
        <a:bodyPr/>
        <a:lstStyle/>
        <a:p>
          <a:r>
            <a:rPr lang="it-IT" sz="1000" b="0" dirty="0"/>
            <a:t>Qualifichiamo la relazione che abbiamo con le persone e le organizzazioni con cui siamo in relazione</a:t>
          </a:r>
        </a:p>
      </dgm:t>
    </dgm:pt>
    <dgm:pt modelId="{568F6B0F-F231-40C8-A44E-DE75A1C5CC2F}" type="parTrans" cxnId="{5F4FB525-07A7-40B0-A517-94062316EB62}">
      <dgm:prSet/>
      <dgm:spPr/>
      <dgm:t>
        <a:bodyPr/>
        <a:lstStyle/>
        <a:p>
          <a:endParaRPr lang="it-IT"/>
        </a:p>
      </dgm:t>
    </dgm:pt>
    <dgm:pt modelId="{920A2A00-9CBC-4554-BE7C-31D2050E93C0}" type="sibTrans" cxnId="{5F4FB525-07A7-40B0-A517-94062316EB62}">
      <dgm:prSet/>
      <dgm:spPr/>
      <dgm:t>
        <a:bodyPr/>
        <a:lstStyle/>
        <a:p>
          <a:endParaRPr lang="it-IT"/>
        </a:p>
      </dgm:t>
    </dgm:pt>
    <dgm:pt modelId="{ACBE6BB1-9016-46A0-8094-A6FDDDEB669C}">
      <dgm:prSet phldrT="[Testo]" custT="1"/>
      <dgm:spPr/>
      <dgm:t>
        <a:bodyPr/>
        <a:lstStyle/>
        <a:p>
          <a:r>
            <a:rPr lang="it-IT" sz="1000" b="0" dirty="0"/>
            <a:t>Letteratura: modelli logici basati sul processo + approccio partecipativo</a:t>
          </a:r>
        </a:p>
      </dgm:t>
    </dgm:pt>
    <dgm:pt modelId="{4CC33920-EF8F-47E3-8E65-E74C8661E69C}" type="parTrans" cxnId="{8A740E26-483A-42BF-9799-FFFE41F0C42D}">
      <dgm:prSet/>
      <dgm:spPr/>
      <dgm:t>
        <a:bodyPr/>
        <a:lstStyle/>
        <a:p>
          <a:endParaRPr lang="it-IT"/>
        </a:p>
      </dgm:t>
    </dgm:pt>
    <dgm:pt modelId="{66A7A4AF-7B8F-44D8-B932-A106A565E42F}" type="sibTrans" cxnId="{8A740E26-483A-42BF-9799-FFFE41F0C42D}">
      <dgm:prSet/>
      <dgm:spPr/>
      <dgm:t>
        <a:bodyPr/>
        <a:lstStyle/>
        <a:p>
          <a:endParaRPr lang="it-IT"/>
        </a:p>
      </dgm:t>
    </dgm:pt>
    <dgm:pt modelId="{86F01908-72D5-40FA-A3B9-EC750A56EFF1}">
      <dgm:prSet phldrT="[Testo]" custT="1"/>
      <dgm:spPr/>
      <dgm:t>
        <a:bodyPr/>
        <a:lstStyle/>
        <a:p>
          <a:r>
            <a:rPr lang="it-IT" sz="1000" b="0" dirty="0"/>
            <a:t>Set di indicatori quali-quantitativi</a:t>
          </a:r>
        </a:p>
      </dgm:t>
    </dgm:pt>
    <dgm:pt modelId="{3006C529-3C2F-4737-A823-40C4F4405FC7}" type="parTrans" cxnId="{191406C5-A9EA-47DB-BC86-54318D6B4048}">
      <dgm:prSet/>
      <dgm:spPr/>
      <dgm:t>
        <a:bodyPr/>
        <a:lstStyle/>
        <a:p>
          <a:endParaRPr lang="it-IT"/>
        </a:p>
      </dgm:t>
    </dgm:pt>
    <dgm:pt modelId="{6168C458-E14A-4F29-BE50-48494482682F}" type="sibTrans" cxnId="{191406C5-A9EA-47DB-BC86-54318D6B4048}">
      <dgm:prSet/>
      <dgm:spPr/>
      <dgm:t>
        <a:bodyPr/>
        <a:lstStyle/>
        <a:p>
          <a:endParaRPr lang="it-IT"/>
        </a:p>
      </dgm:t>
    </dgm:pt>
    <dgm:pt modelId="{A1B1F31D-373D-470A-88B5-862693145FA5}" type="pres">
      <dgm:prSet presAssocID="{E0C7E706-EAC5-419F-8040-A48570B9A663}" presName="rootnode" presStyleCnt="0">
        <dgm:presLayoutVars>
          <dgm:chMax/>
          <dgm:chPref/>
          <dgm:dir/>
          <dgm:animLvl val="lvl"/>
        </dgm:presLayoutVars>
      </dgm:prSet>
      <dgm:spPr/>
    </dgm:pt>
    <dgm:pt modelId="{C1DF845A-E060-4BAF-94C1-FEF1702761D9}" type="pres">
      <dgm:prSet presAssocID="{3A646008-F7DD-4857-9EA5-A6D7893E048C}" presName="composite" presStyleCnt="0"/>
      <dgm:spPr/>
    </dgm:pt>
    <dgm:pt modelId="{3637A8A6-25BE-44F4-98D8-CBEB1B329E82}" type="pres">
      <dgm:prSet presAssocID="{3A646008-F7DD-4857-9EA5-A6D7893E048C}" presName="bentUpArrow1" presStyleLbl="alignImgPlace1" presStyleIdx="0" presStyleCnt="2"/>
      <dgm:spPr/>
    </dgm:pt>
    <dgm:pt modelId="{EAE38873-57C3-436F-9D78-A15527C4A0BA}" type="pres">
      <dgm:prSet presAssocID="{3A646008-F7DD-4857-9EA5-A6D7893E048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71CB806-F415-4003-8BE0-92F92EEAD4F6}" type="pres">
      <dgm:prSet presAssocID="{3A646008-F7DD-4857-9EA5-A6D7893E048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9EF56C2-5C10-49F3-9C64-7216FA34B11F}" type="pres">
      <dgm:prSet presAssocID="{BDCE3777-DA0D-4FD6-9B9D-7E345A33F519}" presName="sibTrans" presStyleCnt="0"/>
      <dgm:spPr/>
    </dgm:pt>
    <dgm:pt modelId="{8F04B5F6-152F-43DB-A303-956B9CE7A013}" type="pres">
      <dgm:prSet presAssocID="{60382078-72E2-4504-965B-16F14897594F}" presName="composite" presStyleCnt="0"/>
      <dgm:spPr/>
    </dgm:pt>
    <dgm:pt modelId="{188E0C39-2FD5-4282-962A-9AB295268477}" type="pres">
      <dgm:prSet presAssocID="{60382078-72E2-4504-965B-16F14897594F}" presName="bentUpArrow1" presStyleLbl="alignImgPlace1" presStyleIdx="1" presStyleCnt="2"/>
      <dgm:spPr/>
    </dgm:pt>
    <dgm:pt modelId="{2B1F7BF3-C7C2-48BA-8061-3D4DD74DC32C}" type="pres">
      <dgm:prSet presAssocID="{60382078-72E2-4504-965B-16F14897594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F1ED665-8148-49B8-8FA3-9719625ED270}" type="pres">
      <dgm:prSet presAssocID="{60382078-72E2-4504-965B-16F14897594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A683344-5F77-4192-9D9F-F80DD21BE2DF}" type="pres">
      <dgm:prSet presAssocID="{CF9B9A67-A2E6-42C7-8476-F4827CAFE2DF}" presName="sibTrans" presStyleCnt="0"/>
      <dgm:spPr/>
    </dgm:pt>
    <dgm:pt modelId="{0555D31F-6B2C-41D0-B869-6F603FAB6A55}" type="pres">
      <dgm:prSet presAssocID="{3084D54E-D0A0-4274-A643-3749290DF22B}" presName="composite" presStyleCnt="0"/>
      <dgm:spPr/>
    </dgm:pt>
    <dgm:pt modelId="{460EDCB5-4E38-4AE9-A2CD-5D65EE110A26}" type="pres">
      <dgm:prSet presAssocID="{3084D54E-D0A0-4274-A643-3749290DF22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5E33C91-FCB4-404C-9533-261E25415D97}" type="pres">
      <dgm:prSet presAssocID="{3084D54E-D0A0-4274-A643-3749290DF22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835911-1EEF-4051-8B8F-8E2A61C5CDA7}" srcId="{3A646008-F7DD-4857-9EA5-A6D7893E048C}" destId="{F6DD1E3A-CF2A-4BA7-B9A3-2EB59E08AB96}" srcOrd="0" destOrd="0" parTransId="{1D6CC0B6-D354-4006-9E76-CB5EFF0985C7}" sibTransId="{381120FE-4D88-42A1-8187-F553C82878C1}"/>
    <dgm:cxn modelId="{5F4FB525-07A7-40B0-A517-94062316EB62}" srcId="{60382078-72E2-4504-965B-16F14897594F}" destId="{5427C6DC-0B86-4A6E-BDD0-8AF22E1EC6EF}" srcOrd="0" destOrd="0" parTransId="{568F6B0F-F231-40C8-A44E-DE75A1C5CC2F}" sibTransId="{920A2A00-9CBC-4554-BE7C-31D2050E93C0}"/>
    <dgm:cxn modelId="{8A740E26-483A-42BF-9799-FFFE41F0C42D}" srcId="{3084D54E-D0A0-4274-A643-3749290DF22B}" destId="{ACBE6BB1-9016-46A0-8094-A6FDDDEB669C}" srcOrd="0" destOrd="0" parTransId="{4CC33920-EF8F-47E3-8E65-E74C8661E69C}" sibTransId="{66A7A4AF-7B8F-44D8-B932-A106A565E42F}"/>
    <dgm:cxn modelId="{64F8402B-3D8F-4F81-A26D-D0D452401082}" type="presOf" srcId="{F6DD1E3A-CF2A-4BA7-B9A3-2EB59E08AB96}" destId="{171CB806-F415-4003-8BE0-92F92EEAD4F6}" srcOrd="0" destOrd="0" presId="urn:microsoft.com/office/officeart/2005/8/layout/StepDownProcess"/>
    <dgm:cxn modelId="{C2125245-42BC-4C7C-BA0C-5875C80D373D}" type="presOf" srcId="{E0C7E706-EAC5-419F-8040-A48570B9A663}" destId="{A1B1F31D-373D-470A-88B5-862693145FA5}" srcOrd="0" destOrd="0" presId="urn:microsoft.com/office/officeart/2005/8/layout/StepDownProcess"/>
    <dgm:cxn modelId="{10326F8F-DD43-4DD6-85EC-C0CA7B6FD2F6}" type="presOf" srcId="{5427C6DC-0B86-4A6E-BDD0-8AF22E1EC6EF}" destId="{8F1ED665-8148-49B8-8FA3-9719625ED270}" srcOrd="0" destOrd="0" presId="urn:microsoft.com/office/officeart/2005/8/layout/StepDownProcess"/>
    <dgm:cxn modelId="{DA79E992-234A-47A6-ABCF-429E10EC47AF}" srcId="{E0C7E706-EAC5-419F-8040-A48570B9A663}" destId="{3084D54E-D0A0-4274-A643-3749290DF22B}" srcOrd="2" destOrd="0" parTransId="{A844575F-0319-4DD7-8E25-3807F6D223ED}" sibTransId="{8B22BC14-B1BF-491E-B3E7-4201A046DB8C}"/>
    <dgm:cxn modelId="{C0211CA0-89DA-4EF0-841B-D4D632DC1F76}" type="presOf" srcId="{3084D54E-D0A0-4274-A643-3749290DF22B}" destId="{460EDCB5-4E38-4AE9-A2CD-5D65EE110A26}" srcOrd="0" destOrd="0" presId="urn:microsoft.com/office/officeart/2005/8/layout/StepDownProcess"/>
    <dgm:cxn modelId="{4FD3B5B5-C0AA-4003-958F-7F71247F812B}" type="presOf" srcId="{ACBE6BB1-9016-46A0-8094-A6FDDDEB669C}" destId="{85E33C91-FCB4-404C-9533-261E25415D97}" srcOrd="0" destOrd="0" presId="urn:microsoft.com/office/officeart/2005/8/layout/StepDownProcess"/>
    <dgm:cxn modelId="{191406C5-A9EA-47DB-BC86-54318D6B4048}" srcId="{3084D54E-D0A0-4274-A643-3749290DF22B}" destId="{86F01908-72D5-40FA-A3B9-EC750A56EFF1}" srcOrd="1" destOrd="0" parTransId="{3006C529-3C2F-4737-A823-40C4F4405FC7}" sibTransId="{6168C458-E14A-4F29-BE50-48494482682F}"/>
    <dgm:cxn modelId="{ECA1F6CB-AAA7-4DC4-A32E-12E680769D21}" srcId="{E0C7E706-EAC5-419F-8040-A48570B9A663}" destId="{3A646008-F7DD-4857-9EA5-A6D7893E048C}" srcOrd="0" destOrd="0" parTransId="{A7A91793-48B2-4BD7-9835-6E5C3ECE887A}" sibTransId="{BDCE3777-DA0D-4FD6-9B9D-7E345A33F519}"/>
    <dgm:cxn modelId="{4C99F7CF-737C-4F84-969D-CE738F7859F2}" type="presOf" srcId="{3A646008-F7DD-4857-9EA5-A6D7893E048C}" destId="{EAE38873-57C3-436F-9D78-A15527C4A0BA}" srcOrd="0" destOrd="0" presId="urn:microsoft.com/office/officeart/2005/8/layout/StepDownProcess"/>
    <dgm:cxn modelId="{CFFE3CD0-44F6-4C84-9146-41C44D0FACBC}" type="presOf" srcId="{86F01908-72D5-40FA-A3B9-EC750A56EFF1}" destId="{85E33C91-FCB4-404C-9533-261E25415D97}" srcOrd="0" destOrd="1" presId="urn:microsoft.com/office/officeart/2005/8/layout/StepDownProcess"/>
    <dgm:cxn modelId="{E79E9CE3-50EF-4214-A814-4AD685BBADC3}" srcId="{E0C7E706-EAC5-419F-8040-A48570B9A663}" destId="{60382078-72E2-4504-965B-16F14897594F}" srcOrd="1" destOrd="0" parTransId="{A4CB1A3B-5850-4CDD-98FD-D406B9135146}" sibTransId="{CF9B9A67-A2E6-42C7-8476-F4827CAFE2DF}"/>
    <dgm:cxn modelId="{4293B8EB-5FA7-4C84-8C57-4FA8C3ECA0B3}" type="presOf" srcId="{60382078-72E2-4504-965B-16F14897594F}" destId="{2B1F7BF3-C7C2-48BA-8061-3D4DD74DC32C}" srcOrd="0" destOrd="0" presId="urn:microsoft.com/office/officeart/2005/8/layout/StepDownProcess"/>
    <dgm:cxn modelId="{22324DDF-7325-4ED3-B31A-A08AC5076ACB}" type="presParOf" srcId="{A1B1F31D-373D-470A-88B5-862693145FA5}" destId="{C1DF845A-E060-4BAF-94C1-FEF1702761D9}" srcOrd="0" destOrd="0" presId="urn:microsoft.com/office/officeart/2005/8/layout/StepDownProcess"/>
    <dgm:cxn modelId="{08CEEF85-B9C0-4C8D-A142-E6735E081FCF}" type="presParOf" srcId="{C1DF845A-E060-4BAF-94C1-FEF1702761D9}" destId="{3637A8A6-25BE-44F4-98D8-CBEB1B329E82}" srcOrd="0" destOrd="0" presId="urn:microsoft.com/office/officeart/2005/8/layout/StepDownProcess"/>
    <dgm:cxn modelId="{3771CFE1-3CD8-4BAC-8685-CAE8E75841FF}" type="presParOf" srcId="{C1DF845A-E060-4BAF-94C1-FEF1702761D9}" destId="{EAE38873-57C3-436F-9D78-A15527C4A0BA}" srcOrd="1" destOrd="0" presId="urn:microsoft.com/office/officeart/2005/8/layout/StepDownProcess"/>
    <dgm:cxn modelId="{7FA825E8-9432-4020-B184-F38532390DBB}" type="presParOf" srcId="{C1DF845A-E060-4BAF-94C1-FEF1702761D9}" destId="{171CB806-F415-4003-8BE0-92F92EEAD4F6}" srcOrd="2" destOrd="0" presId="urn:microsoft.com/office/officeart/2005/8/layout/StepDownProcess"/>
    <dgm:cxn modelId="{BB912B63-77C8-47D3-B773-EFA78E523049}" type="presParOf" srcId="{A1B1F31D-373D-470A-88B5-862693145FA5}" destId="{A9EF56C2-5C10-49F3-9C64-7216FA34B11F}" srcOrd="1" destOrd="0" presId="urn:microsoft.com/office/officeart/2005/8/layout/StepDownProcess"/>
    <dgm:cxn modelId="{CB594E32-272B-47AC-BFFA-BE4AD716C372}" type="presParOf" srcId="{A1B1F31D-373D-470A-88B5-862693145FA5}" destId="{8F04B5F6-152F-43DB-A303-956B9CE7A013}" srcOrd="2" destOrd="0" presId="urn:microsoft.com/office/officeart/2005/8/layout/StepDownProcess"/>
    <dgm:cxn modelId="{016B89B8-3D7E-4E28-A117-1DB23B8F7A83}" type="presParOf" srcId="{8F04B5F6-152F-43DB-A303-956B9CE7A013}" destId="{188E0C39-2FD5-4282-962A-9AB295268477}" srcOrd="0" destOrd="0" presId="urn:microsoft.com/office/officeart/2005/8/layout/StepDownProcess"/>
    <dgm:cxn modelId="{18C973FD-70F8-457C-9E73-BC53A429F59A}" type="presParOf" srcId="{8F04B5F6-152F-43DB-A303-956B9CE7A013}" destId="{2B1F7BF3-C7C2-48BA-8061-3D4DD74DC32C}" srcOrd="1" destOrd="0" presId="urn:microsoft.com/office/officeart/2005/8/layout/StepDownProcess"/>
    <dgm:cxn modelId="{968C18DA-DDFD-4334-9DCB-AF0F42645ED5}" type="presParOf" srcId="{8F04B5F6-152F-43DB-A303-956B9CE7A013}" destId="{8F1ED665-8148-49B8-8FA3-9719625ED270}" srcOrd="2" destOrd="0" presId="urn:microsoft.com/office/officeart/2005/8/layout/StepDownProcess"/>
    <dgm:cxn modelId="{B1A6EDB0-2847-4382-89AB-13943FFCF149}" type="presParOf" srcId="{A1B1F31D-373D-470A-88B5-862693145FA5}" destId="{2A683344-5F77-4192-9D9F-F80DD21BE2DF}" srcOrd="3" destOrd="0" presId="urn:microsoft.com/office/officeart/2005/8/layout/StepDownProcess"/>
    <dgm:cxn modelId="{02A62845-0835-43B3-9F99-3051077030AC}" type="presParOf" srcId="{A1B1F31D-373D-470A-88B5-862693145FA5}" destId="{0555D31F-6B2C-41D0-B869-6F603FAB6A55}" srcOrd="4" destOrd="0" presId="urn:microsoft.com/office/officeart/2005/8/layout/StepDownProcess"/>
    <dgm:cxn modelId="{6C8E1503-3A96-486D-A06A-1B25042D0433}" type="presParOf" srcId="{0555D31F-6B2C-41D0-B869-6F603FAB6A55}" destId="{460EDCB5-4E38-4AE9-A2CD-5D65EE110A26}" srcOrd="0" destOrd="0" presId="urn:microsoft.com/office/officeart/2005/8/layout/StepDownProcess"/>
    <dgm:cxn modelId="{7CA86618-BEEC-46A3-BE73-BAAFE491ECF4}" type="presParOf" srcId="{0555D31F-6B2C-41D0-B869-6F603FAB6A55}" destId="{85E33C91-FCB4-404C-9533-261E25415D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1043D-20BF-4F05-9387-D1D2B6108EF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4EC1E61-C9B3-438A-B43D-C3CEE3EAA94E}">
      <dgm:prSet custT="1"/>
      <dgm:spPr/>
      <dgm:t>
        <a:bodyPr/>
        <a:lstStyle/>
        <a:p>
          <a:pPr algn="just"/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Rete territoriale densa</a:t>
          </a:r>
          <a:r>
            <a:rPr lang="it-IT" sz="1050" dirty="0">
              <a:latin typeface="Gadugi" panose="020B0502040204020203" pitchFamily="34" charset="0"/>
              <a:ea typeface="Gadugi" panose="020B0502040204020203" pitchFamily="34" charset="0"/>
            </a:rPr>
            <a:t>, complessa ed </a:t>
          </a:r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eterogenea e </a:t>
          </a:r>
          <a:r>
            <a:rPr lang="it-IT" sz="1050" b="0" dirty="0">
              <a:latin typeface="Gadugi" panose="020B0502040204020203" pitchFamily="34" charset="0"/>
              <a:ea typeface="Gadugi" panose="020B0502040204020203" pitchFamily="34" charset="0"/>
            </a:rPr>
            <a:t>un’</a:t>
          </a:r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azione integrata, sistemica e cooperativa</a:t>
          </a:r>
          <a:endParaRPr lang="it-IT" sz="105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C5E0276F-C757-4450-B4E1-AC6D07F032D8}" type="parTrans" cxnId="{0BF44AB1-0B6B-4308-86E5-2FBA687C1813}">
      <dgm:prSet/>
      <dgm:spPr/>
      <dgm:t>
        <a:bodyPr/>
        <a:lstStyle/>
        <a:p>
          <a:pPr algn="just"/>
          <a:endParaRPr lang="it-IT" sz="105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4AD9A888-3B5D-4CCE-8036-0E05735A67D3}" type="sibTrans" cxnId="{0BF44AB1-0B6B-4308-86E5-2FBA687C1813}">
      <dgm:prSet/>
      <dgm:spPr/>
      <dgm:t>
        <a:bodyPr/>
        <a:lstStyle/>
        <a:p>
          <a:pPr algn="just"/>
          <a:endParaRPr lang="it-IT" sz="105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A8E7AD7E-BD34-48D6-AEFE-E910EF51FCEF}">
      <dgm:prSet custT="1"/>
      <dgm:spPr/>
      <dgm:t>
        <a:bodyPr/>
        <a:lstStyle/>
        <a:p>
          <a:pPr algn="just"/>
          <a:r>
            <a:rPr lang="it-IT" sz="1050" dirty="0">
              <a:latin typeface="Gadugi" panose="020B0502040204020203" pitchFamily="34" charset="0"/>
              <a:ea typeface="Gadugi" panose="020B0502040204020203" pitchFamily="34" charset="0"/>
            </a:rPr>
            <a:t>Innovazione sociale, modellizzazione e territorializzazione</a:t>
          </a:r>
        </a:p>
      </dgm:t>
    </dgm:pt>
    <dgm:pt modelId="{C8C2A6E7-2D95-4AAB-BDC7-E7332861657E}" type="parTrans" cxnId="{E1970AD6-6FBB-4C25-A557-D5D5E72001A6}">
      <dgm:prSet/>
      <dgm:spPr/>
      <dgm:t>
        <a:bodyPr/>
        <a:lstStyle/>
        <a:p>
          <a:pPr algn="just"/>
          <a:endParaRPr lang="it-IT" sz="105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05ED0657-C08B-4978-A8A3-33EAE116C63B}" type="sibTrans" cxnId="{E1970AD6-6FBB-4C25-A557-D5D5E72001A6}">
      <dgm:prSet/>
      <dgm:spPr/>
      <dgm:t>
        <a:bodyPr/>
        <a:lstStyle/>
        <a:p>
          <a:pPr algn="just"/>
          <a:endParaRPr lang="it-IT" sz="105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99AB9793-5218-442E-81C9-3FD77A3AC48F}">
      <dgm:prSet custT="1"/>
      <dgm:spPr/>
      <dgm:t>
        <a:bodyPr/>
        <a:lstStyle/>
        <a:p>
          <a:pPr algn="just"/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Personalizzazione e </a:t>
          </a:r>
          <a:r>
            <a:rPr lang="it-IT" sz="1050" b="0" dirty="0">
              <a:latin typeface="Gadugi" panose="020B0502040204020203" pitchFamily="34" charset="0"/>
              <a:ea typeface="Gadugi" panose="020B0502040204020203" pitchFamily="34" charset="0"/>
            </a:rPr>
            <a:t>un approccio </a:t>
          </a:r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multidimensionale alla</a:t>
          </a:r>
          <a:r>
            <a:rPr lang="it-IT" sz="1050" dirty="0">
              <a:latin typeface="Gadugi" panose="020B0502040204020203" pitchFamily="34" charset="0"/>
              <a:ea typeface="Gadugi" panose="020B0502040204020203" pitchFamily="34" charset="0"/>
            </a:rPr>
            <a:t> </a:t>
          </a:r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presa in carico</a:t>
          </a:r>
          <a:endParaRPr lang="it-IT" sz="105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9C47DAE1-7F29-4472-AB42-5DC77F7DA9B6}" type="parTrans" cxnId="{B02152D1-86BC-4999-B3D1-9CC651837561}">
      <dgm:prSet/>
      <dgm:spPr/>
      <dgm:t>
        <a:bodyPr/>
        <a:lstStyle/>
        <a:p>
          <a:endParaRPr lang="it-IT"/>
        </a:p>
      </dgm:t>
    </dgm:pt>
    <dgm:pt modelId="{1C0212AD-5C5A-4906-8AD8-A8D1E537F581}" type="sibTrans" cxnId="{B02152D1-86BC-4999-B3D1-9CC651837561}">
      <dgm:prSet/>
      <dgm:spPr/>
      <dgm:t>
        <a:bodyPr/>
        <a:lstStyle/>
        <a:p>
          <a:endParaRPr lang="it-IT"/>
        </a:p>
      </dgm:t>
    </dgm:pt>
    <dgm:pt modelId="{8FEFCA42-F9B8-4B0C-8B42-F3CCDE64CC6F}">
      <dgm:prSet custT="1"/>
      <dgm:spPr/>
      <dgm:t>
        <a:bodyPr/>
        <a:lstStyle/>
        <a:p>
          <a:pPr algn="just"/>
          <a:r>
            <a:rPr lang="it-IT" sz="1050" b="1" dirty="0">
              <a:latin typeface="Gadugi" panose="020B0502040204020203" pitchFamily="34" charset="0"/>
              <a:ea typeface="Gadugi" panose="020B0502040204020203" pitchFamily="34" charset="0"/>
            </a:rPr>
            <a:t>Valorizzazione della persona come fine e metodo</a:t>
          </a:r>
          <a:endParaRPr lang="it-IT" sz="105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5C606D9A-5516-4591-A992-15600334FDAF}" type="parTrans" cxnId="{56445E4A-52EA-4D02-9F70-837C904B2CC7}">
      <dgm:prSet/>
      <dgm:spPr/>
      <dgm:t>
        <a:bodyPr/>
        <a:lstStyle/>
        <a:p>
          <a:endParaRPr lang="it-IT"/>
        </a:p>
      </dgm:t>
    </dgm:pt>
    <dgm:pt modelId="{A515B8C1-DFB0-482E-9520-99785E1640A6}" type="sibTrans" cxnId="{56445E4A-52EA-4D02-9F70-837C904B2CC7}">
      <dgm:prSet/>
      <dgm:spPr/>
      <dgm:t>
        <a:bodyPr/>
        <a:lstStyle/>
        <a:p>
          <a:endParaRPr lang="it-IT"/>
        </a:p>
      </dgm:t>
    </dgm:pt>
    <dgm:pt modelId="{7D8AC1E9-BD28-4ED5-915F-6A5BEF0F7E94}" type="pres">
      <dgm:prSet presAssocID="{FAF1043D-20BF-4F05-9387-D1D2B6108EF0}" presName="linear" presStyleCnt="0">
        <dgm:presLayoutVars>
          <dgm:animLvl val="lvl"/>
          <dgm:resizeHandles val="exact"/>
        </dgm:presLayoutVars>
      </dgm:prSet>
      <dgm:spPr/>
    </dgm:pt>
    <dgm:pt modelId="{76D707F9-0AAF-4A59-9C8E-81AD4EC1C4C3}" type="pres">
      <dgm:prSet presAssocID="{44EC1E61-C9B3-438A-B43D-C3CEE3EAA94E}" presName="parentText" presStyleLbl="node1" presStyleIdx="0" presStyleCnt="4" custScaleY="69477" custLinFactY="-111612" custLinFactNeighborX="3" custLinFactNeighborY="-200000">
        <dgm:presLayoutVars>
          <dgm:chMax val="0"/>
          <dgm:bulletEnabled val="1"/>
        </dgm:presLayoutVars>
      </dgm:prSet>
      <dgm:spPr/>
    </dgm:pt>
    <dgm:pt modelId="{1B2737EA-980E-4063-9129-E716EF2EEC07}" type="pres">
      <dgm:prSet presAssocID="{4AD9A888-3B5D-4CCE-8036-0E05735A67D3}" presName="spacer" presStyleCnt="0"/>
      <dgm:spPr/>
    </dgm:pt>
    <dgm:pt modelId="{B3EEAE75-BAE3-41B0-A37F-D5A930ECFB58}" type="pres">
      <dgm:prSet presAssocID="{A8E7AD7E-BD34-48D6-AEFE-E910EF51FCEF}" presName="parentText" presStyleLbl="node1" presStyleIdx="1" presStyleCnt="4" custScaleY="80545" custLinFactNeighborY="24326">
        <dgm:presLayoutVars>
          <dgm:chMax val="0"/>
          <dgm:bulletEnabled val="1"/>
        </dgm:presLayoutVars>
      </dgm:prSet>
      <dgm:spPr/>
    </dgm:pt>
    <dgm:pt modelId="{B2CDAC5B-94F8-457F-B09C-685491ACDA83}" type="pres">
      <dgm:prSet presAssocID="{05ED0657-C08B-4978-A8A3-33EAE116C63B}" presName="spacer" presStyleCnt="0"/>
      <dgm:spPr/>
    </dgm:pt>
    <dgm:pt modelId="{78587B75-F16D-4701-AAD9-063D65D07257}" type="pres">
      <dgm:prSet presAssocID="{99AB9793-5218-442E-81C9-3FD77A3AC4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D4992A-7CC1-403D-88FF-8C0AFC373589}" type="pres">
      <dgm:prSet presAssocID="{1C0212AD-5C5A-4906-8AD8-A8D1E537F581}" presName="spacer" presStyleCnt="0"/>
      <dgm:spPr/>
    </dgm:pt>
    <dgm:pt modelId="{3E290A3E-85E4-478F-B06C-C420D546350C}" type="pres">
      <dgm:prSet presAssocID="{8FEFCA42-F9B8-4B0C-8B42-F3CCDE64CC6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929D308-C584-4C00-A0D7-0DCB9C8C8202}" type="presOf" srcId="{FAF1043D-20BF-4F05-9387-D1D2B6108EF0}" destId="{7D8AC1E9-BD28-4ED5-915F-6A5BEF0F7E94}" srcOrd="0" destOrd="0" presId="urn:microsoft.com/office/officeart/2005/8/layout/vList2"/>
    <dgm:cxn modelId="{9D33FA67-A951-4D70-A0FA-B003EF5CCDA5}" type="presOf" srcId="{44EC1E61-C9B3-438A-B43D-C3CEE3EAA94E}" destId="{76D707F9-0AAF-4A59-9C8E-81AD4EC1C4C3}" srcOrd="0" destOrd="0" presId="urn:microsoft.com/office/officeart/2005/8/layout/vList2"/>
    <dgm:cxn modelId="{56445E4A-52EA-4D02-9F70-837C904B2CC7}" srcId="{FAF1043D-20BF-4F05-9387-D1D2B6108EF0}" destId="{8FEFCA42-F9B8-4B0C-8B42-F3CCDE64CC6F}" srcOrd="3" destOrd="0" parTransId="{5C606D9A-5516-4591-A992-15600334FDAF}" sibTransId="{A515B8C1-DFB0-482E-9520-99785E1640A6}"/>
    <dgm:cxn modelId="{C0B3AE99-5C0B-4218-93FB-35016C3E71E4}" type="presOf" srcId="{A8E7AD7E-BD34-48D6-AEFE-E910EF51FCEF}" destId="{B3EEAE75-BAE3-41B0-A37F-D5A930ECFB58}" srcOrd="0" destOrd="0" presId="urn:microsoft.com/office/officeart/2005/8/layout/vList2"/>
    <dgm:cxn modelId="{0BF44AB1-0B6B-4308-86E5-2FBA687C1813}" srcId="{FAF1043D-20BF-4F05-9387-D1D2B6108EF0}" destId="{44EC1E61-C9B3-438A-B43D-C3CEE3EAA94E}" srcOrd="0" destOrd="0" parTransId="{C5E0276F-C757-4450-B4E1-AC6D07F032D8}" sibTransId="{4AD9A888-3B5D-4CCE-8036-0E05735A67D3}"/>
    <dgm:cxn modelId="{B02152D1-86BC-4999-B3D1-9CC651837561}" srcId="{FAF1043D-20BF-4F05-9387-D1D2B6108EF0}" destId="{99AB9793-5218-442E-81C9-3FD77A3AC48F}" srcOrd="2" destOrd="0" parTransId="{9C47DAE1-7F29-4472-AB42-5DC77F7DA9B6}" sibTransId="{1C0212AD-5C5A-4906-8AD8-A8D1E537F581}"/>
    <dgm:cxn modelId="{E1970AD6-6FBB-4C25-A557-D5D5E72001A6}" srcId="{FAF1043D-20BF-4F05-9387-D1D2B6108EF0}" destId="{A8E7AD7E-BD34-48D6-AEFE-E910EF51FCEF}" srcOrd="1" destOrd="0" parTransId="{C8C2A6E7-2D95-4AAB-BDC7-E7332861657E}" sibTransId="{05ED0657-C08B-4978-A8A3-33EAE116C63B}"/>
    <dgm:cxn modelId="{01315DDD-4D21-4E52-8AFB-81B3314DD035}" type="presOf" srcId="{8FEFCA42-F9B8-4B0C-8B42-F3CCDE64CC6F}" destId="{3E290A3E-85E4-478F-B06C-C420D546350C}" srcOrd="0" destOrd="0" presId="urn:microsoft.com/office/officeart/2005/8/layout/vList2"/>
    <dgm:cxn modelId="{93B380E0-70B1-4805-8089-72C55FBE2499}" type="presOf" srcId="{99AB9793-5218-442E-81C9-3FD77A3AC48F}" destId="{78587B75-F16D-4701-AAD9-063D65D07257}" srcOrd="0" destOrd="0" presId="urn:microsoft.com/office/officeart/2005/8/layout/vList2"/>
    <dgm:cxn modelId="{8DB57814-244C-4D94-AE21-77D4736F01DB}" type="presParOf" srcId="{7D8AC1E9-BD28-4ED5-915F-6A5BEF0F7E94}" destId="{76D707F9-0AAF-4A59-9C8E-81AD4EC1C4C3}" srcOrd="0" destOrd="0" presId="urn:microsoft.com/office/officeart/2005/8/layout/vList2"/>
    <dgm:cxn modelId="{20DB9D47-71F2-47FD-99F8-A416FF8130A6}" type="presParOf" srcId="{7D8AC1E9-BD28-4ED5-915F-6A5BEF0F7E94}" destId="{1B2737EA-980E-4063-9129-E716EF2EEC07}" srcOrd="1" destOrd="0" presId="urn:microsoft.com/office/officeart/2005/8/layout/vList2"/>
    <dgm:cxn modelId="{8C8064B0-8F3C-471B-AA17-34AAA01286D0}" type="presParOf" srcId="{7D8AC1E9-BD28-4ED5-915F-6A5BEF0F7E94}" destId="{B3EEAE75-BAE3-41B0-A37F-D5A930ECFB58}" srcOrd="2" destOrd="0" presId="urn:microsoft.com/office/officeart/2005/8/layout/vList2"/>
    <dgm:cxn modelId="{8B3E6F3D-0382-4D5D-9681-B96BC59FE79E}" type="presParOf" srcId="{7D8AC1E9-BD28-4ED5-915F-6A5BEF0F7E94}" destId="{B2CDAC5B-94F8-457F-B09C-685491ACDA83}" srcOrd="3" destOrd="0" presId="urn:microsoft.com/office/officeart/2005/8/layout/vList2"/>
    <dgm:cxn modelId="{DD15C8B9-96C3-4A55-9A92-795F02C14AE4}" type="presParOf" srcId="{7D8AC1E9-BD28-4ED5-915F-6A5BEF0F7E94}" destId="{78587B75-F16D-4701-AAD9-063D65D07257}" srcOrd="4" destOrd="0" presId="urn:microsoft.com/office/officeart/2005/8/layout/vList2"/>
    <dgm:cxn modelId="{08E0D8B9-0FA4-4DE9-BF47-111C06492935}" type="presParOf" srcId="{7D8AC1E9-BD28-4ED5-915F-6A5BEF0F7E94}" destId="{42D4992A-7CC1-403D-88FF-8C0AFC373589}" srcOrd="5" destOrd="0" presId="urn:microsoft.com/office/officeart/2005/8/layout/vList2"/>
    <dgm:cxn modelId="{56A0B725-EE43-4B5D-A26A-F28A967685E0}" type="presParOf" srcId="{7D8AC1E9-BD28-4ED5-915F-6A5BEF0F7E94}" destId="{3E290A3E-85E4-478F-B06C-C420D54635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C7E706-EAC5-419F-8040-A48570B9A66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A646008-F7DD-4857-9EA5-A6D7893E048C}">
      <dgm:prSet phldrT="[Testo]"/>
      <dgm:spPr/>
      <dgm:t>
        <a:bodyPr/>
        <a:lstStyle/>
        <a:p>
          <a:r>
            <a:rPr lang="it-IT" b="1" dirty="0"/>
            <a:t>L’individuazione delle Dimensioni di Valore</a:t>
          </a:r>
        </a:p>
      </dgm:t>
    </dgm:pt>
    <dgm:pt modelId="{A7A91793-48B2-4BD7-9835-6E5C3ECE887A}" type="parTrans" cxnId="{ECA1F6CB-AAA7-4DC4-A32E-12E680769D21}">
      <dgm:prSet/>
      <dgm:spPr/>
      <dgm:t>
        <a:bodyPr/>
        <a:lstStyle/>
        <a:p>
          <a:endParaRPr lang="it-IT" b="1"/>
        </a:p>
      </dgm:t>
    </dgm:pt>
    <dgm:pt modelId="{BDCE3777-DA0D-4FD6-9B9D-7E345A33F519}" type="sibTrans" cxnId="{ECA1F6CB-AAA7-4DC4-A32E-12E680769D21}">
      <dgm:prSet/>
      <dgm:spPr/>
      <dgm:t>
        <a:bodyPr/>
        <a:lstStyle/>
        <a:p>
          <a:endParaRPr lang="it-IT" b="1"/>
        </a:p>
      </dgm:t>
    </dgm:pt>
    <dgm:pt modelId="{60382078-72E2-4504-965B-16F14897594F}">
      <dgm:prSet phldrT="[Testo]"/>
      <dgm:spPr/>
      <dgm:t>
        <a:bodyPr/>
        <a:lstStyle/>
        <a:p>
          <a:r>
            <a:rPr lang="it-IT" b="1" dirty="0"/>
            <a:t>La definizione dell’ecosistema relazionale</a:t>
          </a:r>
        </a:p>
      </dgm:t>
    </dgm:pt>
    <dgm:pt modelId="{A4CB1A3B-5850-4CDD-98FD-D406B9135146}" type="parTrans" cxnId="{E79E9CE3-50EF-4214-A814-4AD685BBADC3}">
      <dgm:prSet/>
      <dgm:spPr/>
      <dgm:t>
        <a:bodyPr/>
        <a:lstStyle/>
        <a:p>
          <a:endParaRPr lang="it-IT" b="1"/>
        </a:p>
      </dgm:t>
    </dgm:pt>
    <dgm:pt modelId="{CF9B9A67-A2E6-42C7-8476-F4827CAFE2DF}" type="sibTrans" cxnId="{E79E9CE3-50EF-4214-A814-4AD685BBADC3}">
      <dgm:prSet/>
      <dgm:spPr/>
      <dgm:t>
        <a:bodyPr/>
        <a:lstStyle/>
        <a:p>
          <a:endParaRPr lang="it-IT" b="1"/>
        </a:p>
      </dgm:t>
    </dgm:pt>
    <dgm:pt modelId="{3084D54E-D0A0-4274-A643-3749290DF22B}">
      <dgm:prSet phldrT="[Testo]"/>
      <dgm:spPr/>
      <dgm:t>
        <a:bodyPr/>
        <a:lstStyle/>
        <a:p>
          <a:r>
            <a:rPr lang="it-IT" b="1" dirty="0"/>
            <a:t>Lo strumento della Catena del Valore dell’impatto e il passaggio agli indicatori</a:t>
          </a:r>
        </a:p>
      </dgm:t>
    </dgm:pt>
    <dgm:pt modelId="{A844575F-0319-4DD7-8E25-3807F6D223ED}" type="parTrans" cxnId="{DA79E992-234A-47A6-ABCF-429E10EC47AF}">
      <dgm:prSet/>
      <dgm:spPr/>
      <dgm:t>
        <a:bodyPr/>
        <a:lstStyle/>
        <a:p>
          <a:endParaRPr lang="it-IT" b="1"/>
        </a:p>
      </dgm:t>
    </dgm:pt>
    <dgm:pt modelId="{8B22BC14-B1BF-491E-B3E7-4201A046DB8C}" type="sibTrans" cxnId="{DA79E992-234A-47A6-ABCF-429E10EC47AF}">
      <dgm:prSet/>
      <dgm:spPr/>
      <dgm:t>
        <a:bodyPr/>
        <a:lstStyle/>
        <a:p>
          <a:endParaRPr lang="it-IT" b="1"/>
        </a:p>
      </dgm:t>
    </dgm:pt>
    <dgm:pt modelId="{F6DD1E3A-CF2A-4BA7-B9A3-2EB59E08AB96}">
      <dgm:prSet phldrT="[Testo]" custT="1"/>
      <dgm:spPr/>
      <dgm:t>
        <a:bodyPr/>
        <a:lstStyle/>
        <a:p>
          <a:r>
            <a:rPr lang="it-IT" sz="1000" b="0" dirty="0"/>
            <a:t>Caratteristiche positive che lo identificano e lo differenziano rispetto ad altre iniziative relative allo stesso ambito di intervento</a:t>
          </a:r>
        </a:p>
      </dgm:t>
    </dgm:pt>
    <dgm:pt modelId="{1D6CC0B6-D354-4006-9E76-CB5EFF0985C7}" type="parTrans" cxnId="{2E835911-1EEF-4051-8B8F-8E2A61C5CDA7}">
      <dgm:prSet/>
      <dgm:spPr/>
      <dgm:t>
        <a:bodyPr/>
        <a:lstStyle/>
        <a:p>
          <a:endParaRPr lang="it-IT"/>
        </a:p>
      </dgm:t>
    </dgm:pt>
    <dgm:pt modelId="{381120FE-4D88-42A1-8187-F553C82878C1}" type="sibTrans" cxnId="{2E835911-1EEF-4051-8B8F-8E2A61C5CDA7}">
      <dgm:prSet/>
      <dgm:spPr/>
      <dgm:t>
        <a:bodyPr/>
        <a:lstStyle/>
        <a:p>
          <a:endParaRPr lang="it-IT"/>
        </a:p>
      </dgm:t>
    </dgm:pt>
    <dgm:pt modelId="{5427C6DC-0B86-4A6E-BDD0-8AF22E1EC6EF}">
      <dgm:prSet phldrT="[Testo]" custT="1"/>
      <dgm:spPr/>
      <dgm:t>
        <a:bodyPr/>
        <a:lstStyle/>
        <a:p>
          <a:r>
            <a:rPr lang="it-IT" sz="1000" b="0" dirty="0"/>
            <a:t>Qualifichiamo la relazione che abbiamo con le persone e le organizzazioni con cui siamo in relazione </a:t>
          </a:r>
        </a:p>
      </dgm:t>
    </dgm:pt>
    <dgm:pt modelId="{568F6B0F-F231-40C8-A44E-DE75A1C5CC2F}" type="parTrans" cxnId="{5F4FB525-07A7-40B0-A517-94062316EB62}">
      <dgm:prSet/>
      <dgm:spPr/>
      <dgm:t>
        <a:bodyPr/>
        <a:lstStyle/>
        <a:p>
          <a:endParaRPr lang="it-IT"/>
        </a:p>
      </dgm:t>
    </dgm:pt>
    <dgm:pt modelId="{920A2A00-9CBC-4554-BE7C-31D2050E93C0}" type="sibTrans" cxnId="{5F4FB525-07A7-40B0-A517-94062316EB62}">
      <dgm:prSet/>
      <dgm:spPr/>
      <dgm:t>
        <a:bodyPr/>
        <a:lstStyle/>
        <a:p>
          <a:endParaRPr lang="it-IT"/>
        </a:p>
      </dgm:t>
    </dgm:pt>
    <dgm:pt modelId="{ACBE6BB1-9016-46A0-8094-A6FDDDEB669C}">
      <dgm:prSet phldrT="[Testo]" custT="1"/>
      <dgm:spPr/>
      <dgm:t>
        <a:bodyPr/>
        <a:lstStyle/>
        <a:p>
          <a:r>
            <a:rPr lang="it-IT" sz="1000" b="0" dirty="0"/>
            <a:t>Letteratura: modelli logici basati sul processo + approccio partecipativo</a:t>
          </a:r>
        </a:p>
      </dgm:t>
    </dgm:pt>
    <dgm:pt modelId="{4CC33920-EF8F-47E3-8E65-E74C8661E69C}" type="parTrans" cxnId="{8A740E26-483A-42BF-9799-FFFE41F0C42D}">
      <dgm:prSet/>
      <dgm:spPr/>
      <dgm:t>
        <a:bodyPr/>
        <a:lstStyle/>
        <a:p>
          <a:endParaRPr lang="it-IT"/>
        </a:p>
      </dgm:t>
    </dgm:pt>
    <dgm:pt modelId="{66A7A4AF-7B8F-44D8-B932-A106A565E42F}" type="sibTrans" cxnId="{8A740E26-483A-42BF-9799-FFFE41F0C42D}">
      <dgm:prSet/>
      <dgm:spPr/>
      <dgm:t>
        <a:bodyPr/>
        <a:lstStyle/>
        <a:p>
          <a:endParaRPr lang="it-IT"/>
        </a:p>
      </dgm:t>
    </dgm:pt>
    <dgm:pt modelId="{86F01908-72D5-40FA-A3B9-EC750A56EFF1}">
      <dgm:prSet phldrT="[Testo]" custT="1"/>
      <dgm:spPr/>
      <dgm:t>
        <a:bodyPr/>
        <a:lstStyle/>
        <a:p>
          <a:r>
            <a:rPr lang="it-IT" sz="1000" b="0" dirty="0"/>
            <a:t>Set di indicatori quali-quantitativi</a:t>
          </a:r>
        </a:p>
      </dgm:t>
    </dgm:pt>
    <dgm:pt modelId="{3006C529-3C2F-4737-A823-40C4F4405FC7}" type="parTrans" cxnId="{191406C5-A9EA-47DB-BC86-54318D6B4048}">
      <dgm:prSet/>
      <dgm:spPr/>
      <dgm:t>
        <a:bodyPr/>
        <a:lstStyle/>
        <a:p>
          <a:endParaRPr lang="it-IT"/>
        </a:p>
      </dgm:t>
    </dgm:pt>
    <dgm:pt modelId="{6168C458-E14A-4F29-BE50-48494482682F}" type="sibTrans" cxnId="{191406C5-A9EA-47DB-BC86-54318D6B4048}">
      <dgm:prSet/>
      <dgm:spPr/>
      <dgm:t>
        <a:bodyPr/>
        <a:lstStyle/>
        <a:p>
          <a:endParaRPr lang="it-IT"/>
        </a:p>
      </dgm:t>
    </dgm:pt>
    <dgm:pt modelId="{A1B1F31D-373D-470A-88B5-862693145FA5}" type="pres">
      <dgm:prSet presAssocID="{E0C7E706-EAC5-419F-8040-A48570B9A663}" presName="rootnode" presStyleCnt="0">
        <dgm:presLayoutVars>
          <dgm:chMax/>
          <dgm:chPref/>
          <dgm:dir/>
          <dgm:animLvl val="lvl"/>
        </dgm:presLayoutVars>
      </dgm:prSet>
      <dgm:spPr/>
    </dgm:pt>
    <dgm:pt modelId="{C1DF845A-E060-4BAF-94C1-FEF1702761D9}" type="pres">
      <dgm:prSet presAssocID="{3A646008-F7DD-4857-9EA5-A6D7893E048C}" presName="composite" presStyleCnt="0"/>
      <dgm:spPr/>
    </dgm:pt>
    <dgm:pt modelId="{3637A8A6-25BE-44F4-98D8-CBEB1B329E82}" type="pres">
      <dgm:prSet presAssocID="{3A646008-F7DD-4857-9EA5-A6D7893E048C}" presName="bentUpArrow1" presStyleLbl="alignImgPlace1" presStyleIdx="0" presStyleCnt="2"/>
      <dgm:spPr/>
    </dgm:pt>
    <dgm:pt modelId="{EAE38873-57C3-436F-9D78-A15527C4A0BA}" type="pres">
      <dgm:prSet presAssocID="{3A646008-F7DD-4857-9EA5-A6D7893E048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71CB806-F415-4003-8BE0-92F92EEAD4F6}" type="pres">
      <dgm:prSet presAssocID="{3A646008-F7DD-4857-9EA5-A6D7893E048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9EF56C2-5C10-49F3-9C64-7216FA34B11F}" type="pres">
      <dgm:prSet presAssocID="{BDCE3777-DA0D-4FD6-9B9D-7E345A33F519}" presName="sibTrans" presStyleCnt="0"/>
      <dgm:spPr/>
    </dgm:pt>
    <dgm:pt modelId="{8F04B5F6-152F-43DB-A303-956B9CE7A013}" type="pres">
      <dgm:prSet presAssocID="{60382078-72E2-4504-965B-16F14897594F}" presName="composite" presStyleCnt="0"/>
      <dgm:spPr/>
    </dgm:pt>
    <dgm:pt modelId="{188E0C39-2FD5-4282-962A-9AB295268477}" type="pres">
      <dgm:prSet presAssocID="{60382078-72E2-4504-965B-16F14897594F}" presName="bentUpArrow1" presStyleLbl="alignImgPlace1" presStyleIdx="1" presStyleCnt="2"/>
      <dgm:spPr/>
    </dgm:pt>
    <dgm:pt modelId="{2B1F7BF3-C7C2-48BA-8061-3D4DD74DC32C}" type="pres">
      <dgm:prSet presAssocID="{60382078-72E2-4504-965B-16F14897594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8F1ED665-8148-49B8-8FA3-9719625ED270}" type="pres">
      <dgm:prSet presAssocID="{60382078-72E2-4504-965B-16F14897594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A683344-5F77-4192-9D9F-F80DD21BE2DF}" type="pres">
      <dgm:prSet presAssocID="{CF9B9A67-A2E6-42C7-8476-F4827CAFE2DF}" presName="sibTrans" presStyleCnt="0"/>
      <dgm:spPr/>
    </dgm:pt>
    <dgm:pt modelId="{0555D31F-6B2C-41D0-B869-6F603FAB6A55}" type="pres">
      <dgm:prSet presAssocID="{3084D54E-D0A0-4274-A643-3749290DF22B}" presName="composite" presStyleCnt="0"/>
      <dgm:spPr/>
    </dgm:pt>
    <dgm:pt modelId="{460EDCB5-4E38-4AE9-A2CD-5D65EE110A26}" type="pres">
      <dgm:prSet presAssocID="{3084D54E-D0A0-4274-A643-3749290DF22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5E33C91-FCB4-404C-9533-261E25415D97}" type="pres">
      <dgm:prSet presAssocID="{3084D54E-D0A0-4274-A643-3749290DF22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835911-1EEF-4051-8B8F-8E2A61C5CDA7}" srcId="{3A646008-F7DD-4857-9EA5-A6D7893E048C}" destId="{F6DD1E3A-CF2A-4BA7-B9A3-2EB59E08AB96}" srcOrd="0" destOrd="0" parTransId="{1D6CC0B6-D354-4006-9E76-CB5EFF0985C7}" sibTransId="{381120FE-4D88-42A1-8187-F553C82878C1}"/>
    <dgm:cxn modelId="{5F4FB525-07A7-40B0-A517-94062316EB62}" srcId="{60382078-72E2-4504-965B-16F14897594F}" destId="{5427C6DC-0B86-4A6E-BDD0-8AF22E1EC6EF}" srcOrd="0" destOrd="0" parTransId="{568F6B0F-F231-40C8-A44E-DE75A1C5CC2F}" sibTransId="{920A2A00-9CBC-4554-BE7C-31D2050E93C0}"/>
    <dgm:cxn modelId="{8A740E26-483A-42BF-9799-FFFE41F0C42D}" srcId="{3084D54E-D0A0-4274-A643-3749290DF22B}" destId="{ACBE6BB1-9016-46A0-8094-A6FDDDEB669C}" srcOrd="0" destOrd="0" parTransId="{4CC33920-EF8F-47E3-8E65-E74C8661E69C}" sibTransId="{66A7A4AF-7B8F-44D8-B932-A106A565E42F}"/>
    <dgm:cxn modelId="{64F8402B-3D8F-4F81-A26D-D0D452401082}" type="presOf" srcId="{F6DD1E3A-CF2A-4BA7-B9A3-2EB59E08AB96}" destId="{171CB806-F415-4003-8BE0-92F92EEAD4F6}" srcOrd="0" destOrd="0" presId="urn:microsoft.com/office/officeart/2005/8/layout/StepDownProcess"/>
    <dgm:cxn modelId="{C2125245-42BC-4C7C-BA0C-5875C80D373D}" type="presOf" srcId="{E0C7E706-EAC5-419F-8040-A48570B9A663}" destId="{A1B1F31D-373D-470A-88B5-862693145FA5}" srcOrd="0" destOrd="0" presId="urn:microsoft.com/office/officeart/2005/8/layout/StepDownProcess"/>
    <dgm:cxn modelId="{10326F8F-DD43-4DD6-85EC-C0CA7B6FD2F6}" type="presOf" srcId="{5427C6DC-0B86-4A6E-BDD0-8AF22E1EC6EF}" destId="{8F1ED665-8148-49B8-8FA3-9719625ED270}" srcOrd="0" destOrd="0" presId="urn:microsoft.com/office/officeart/2005/8/layout/StepDownProcess"/>
    <dgm:cxn modelId="{DA79E992-234A-47A6-ABCF-429E10EC47AF}" srcId="{E0C7E706-EAC5-419F-8040-A48570B9A663}" destId="{3084D54E-D0A0-4274-A643-3749290DF22B}" srcOrd="2" destOrd="0" parTransId="{A844575F-0319-4DD7-8E25-3807F6D223ED}" sibTransId="{8B22BC14-B1BF-491E-B3E7-4201A046DB8C}"/>
    <dgm:cxn modelId="{C0211CA0-89DA-4EF0-841B-D4D632DC1F76}" type="presOf" srcId="{3084D54E-D0A0-4274-A643-3749290DF22B}" destId="{460EDCB5-4E38-4AE9-A2CD-5D65EE110A26}" srcOrd="0" destOrd="0" presId="urn:microsoft.com/office/officeart/2005/8/layout/StepDownProcess"/>
    <dgm:cxn modelId="{4FD3B5B5-C0AA-4003-958F-7F71247F812B}" type="presOf" srcId="{ACBE6BB1-9016-46A0-8094-A6FDDDEB669C}" destId="{85E33C91-FCB4-404C-9533-261E25415D97}" srcOrd="0" destOrd="0" presId="urn:microsoft.com/office/officeart/2005/8/layout/StepDownProcess"/>
    <dgm:cxn modelId="{191406C5-A9EA-47DB-BC86-54318D6B4048}" srcId="{3084D54E-D0A0-4274-A643-3749290DF22B}" destId="{86F01908-72D5-40FA-A3B9-EC750A56EFF1}" srcOrd="1" destOrd="0" parTransId="{3006C529-3C2F-4737-A823-40C4F4405FC7}" sibTransId="{6168C458-E14A-4F29-BE50-48494482682F}"/>
    <dgm:cxn modelId="{ECA1F6CB-AAA7-4DC4-A32E-12E680769D21}" srcId="{E0C7E706-EAC5-419F-8040-A48570B9A663}" destId="{3A646008-F7DD-4857-9EA5-A6D7893E048C}" srcOrd="0" destOrd="0" parTransId="{A7A91793-48B2-4BD7-9835-6E5C3ECE887A}" sibTransId="{BDCE3777-DA0D-4FD6-9B9D-7E345A33F519}"/>
    <dgm:cxn modelId="{4C99F7CF-737C-4F84-969D-CE738F7859F2}" type="presOf" srcId="{3A646008-F7DD-4857-9EA5-A6D7893E048C}" destId="{EAE38873-57C3-436F-9D78-A15527C4A0BA}" srcOrd="0" destOrd="0" presId="urn:microsoft.com/office/officeart/2005/8/layout/StepDownProcess"/>
    <dgm:cxn modelId="{CFFE3CD0-44F6-4C84-9146-41C44D0FACBC}" type="presOf" srcId="{86F01908-72D5-40FA-A3B9-EC750A56EFF1}" destId="{85E33C91-FCB4-404C-9533-261E25415D97}" srcOrd="0" destOrd="1" presId="urn:microsoft.com/office/officeart/2005/8/layout/StepDownProcess"/>
    <dgm:cxn modelId="{E79E9CE3-50EF-4214-A814-4AD685BBADC3}" srcId="{E0C7E706-EAC5-419F-8040-A48570B9A663}" destId="{60382078-72E2-4504-965B-16F14897594F}" srcOrd="1" destOrd="0" parTransId="{A4CB1A3B-5850-4CDD-98FD-D406B9135146}" sibTransId="{CF9B9A67-A2E6-42C7-8476-F4827CAFE2DF}"/>
    <dgm:cxn modelId="{4293B8EB-5FA7-4C84-8C57-4FA8C3ECA0B3}" type="presOf" srcId="{60382078-72E2-4504-965B-16F14897594F}" destId="{2B1F7BF3-C7C2-48BA-8061-3D4DD74DC32C}" srcOrd="0" destOrd="0" presId="urn:microsoft.com/office/officeart/2005/8/layout/StepDownProcess"/>
    <dgm:cxn modelId="{22324DDF-7325-4ED3-B31A-A08AC5076ACB}" type="presParOf" srcId="{A1B1F31D-373D-470A-88B5-862693145FA5}" destId="{C1DF845A-E060-4BAF-94C1-FEF1702761D9}" srcOrd="0" destOrd="0" presId="urn:microsoft.com/office/officeart/2005/8/layout/StepDownProcess"/>
    <dgm:cxn modelId="{08CEEF85-B9C0-4C8D-A142-E6735E081FCF}" type="presParOf" srcId="{C1DF845A-E060-4BAF-94C1-FEF1702761D9}" destId="{3637A8A6-25BE-44F4-98D8-CBEB1B329E82}" srcOrd="0" destOrd="0" presId="urn:microsoft.com/office/officeart/2005/8/layout/StepDownProcess"/>
    <dgm:cxn modelId="{3771CFE1-3CD8-4BAC-8685-CAE8E75841FF}" type="presParOf" srcId="{C1DF845A-E060-4BAF-94C1-FEF1702761D9}" destId="{EAE38873-57C3-436F-9D78-A15527C4A0BA}" srcOrd="1" destOrd="0" presId="urn:microsoft.com/office/officeart/2005/8/layout/StepDownProcess"/>
    <dgm:cxn modelId="{7FA825E8-9432-4020-B184-F38532390DBB}" type="presParOf" srcId="{C1DF845A-E060-4BAF-94C1-FEF1702761D9}" destId="{171CB806-F415-4003-8BE0-92F92EEAD4F6}" srcOrd="2" destOrd="0" presId="urn:microsoft.com/office/officeart/2005/8/layout/StepDownProcess"/>
    <dgm:cxn modelId="{BB912B63-77C8-47D3-B773-EFA78E523049}" type="presParOf" srcId="{A1B1F31D-373D-470A-88B5-862693145FA5}" destId="{A9EF56C2-5C10-49F3-9C64-7216FA34B11F}" srcOrd="1" destOrd="0" presId="urn:microsoft.com/office/officeart/2005/8/layout/StepDownProcess"/>
    <dgm:cxn modelId="{CB594E32-272B-47AC-BFFA-BE4AD716C372}" type="presParOf" srcId="{A1B1F31D-373D-470A-88B5-862693145FA5}" destId="{8F04B5F6-152F-43DB-A303-956B9CE7A013}" srcOrd="2" destOrd="0" presId="urn:microsoft.com/office/officeart/2005/8/layout/StepDownProcess"/>
    <dgm:cxn modelId="{016B89B8-3D7E-4E28-A117-1DB23B8F7A83}" type="presParOf" srcId="{8F04B5F6-152F-43DB-A303-956B9CE7A013}" destId="{188E0C39-2FD5-4282-962A-9AB295268477}" srcOrd="0" destOrd="0" presId="urn:microsoft.com/office/officeart/2005/8/layout/StepDownProcess"/>
    <dgm:cxn modelId="{18C973FD-70F8-457C-9E73-BC53A429F59A}" type="presParOf" srcId="{8F04B5F6-152F-43DB-A303-956B9CE7A013}" destId="{2B1F7BF3-C7C2-48BA-8061-3D4DD74DC32C}" srcOrd="1" destOrd="0" presId="urn:microsoft.com/office/officeart/2005/8/layout/StepDownProcess"/>
    <dgm:cxn modelId="{968C18DA-DDFD-4334-9DCB-AF0F42645ED5}" type="presParOf" srcId="{8F04B5F6-152F-43DB-A303-956B9CE7A013}" destId="{8F1ED665-8148-49B8-8FA3-9719625ED270}" srcOrd="2" destOrd="0" presId="urn:microsoft.com/office/officeart/2005/8/layout/StepDownProcess"/>
    <dgm:cxn modelId="{B1A6EDB0-2847-4382-89AB-13943FFCF149}" type="presParOf" srcId="{A1B1F31D-373D-470A-88B5-862693145FA5}" destId="{2A683344-5F77-4192-9D9F-F80DD21BE2DF}" srcOrd="3" destOrd="0" presId="urn:microsoft.com/office/officeart/2005/8/layout/StepDownProcess"/>
    <dgm:cxn modelId="{02A62845-0835-43B3-9F99-3051077030AC}" type="presParOf" srcId="{A1B1F31D-373D-470A-88B5-862693145FA5}" destId="{0555D31F-6B2C-41D0-B869-6F603FAB6A55}" srcOrd="4" destOrd="0" presId="urn:microsoft.com/office/officeart/2005/8/layout/StepDownProcess"/>
    <dgm:cxn modelId="{6C8E1503-3A96-486D-A06A-1B25042D0433}" type="presParOf" srcId="{0555D31F-6B2C-41D0-B869-6F603FAB6A55}" destId="{460EDCB5-4E38-4AE9-A2CD-5D65EE110A26}" srcOrd="0" destOrd="0" presId="urn:microsoft.com/office/officeart/2005/8/layout/StepDownProcess"/>
    <dgm:cxn modelId="{7CA86618-BEEC-46A3-BE73-BAAFE491ECF4}" type="presParOf" srcId="{0555D31F-6B2C-41D0-B869-6F603FAB6A55}" destId="{85E33C91-FCB4-404C-9533-261E25415D9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391770-F50A-4E41-A7D6-C5BD4265CC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7EAF904E-AF9C-4DBB-B9DD-FFE2DFA6FA2C}">
      <dgm:prSet phldrT="[Testo]"/>
      <dgm:spPr/>
      <dgm:t>
        <a:bodyPr/>
        <a:lstStyle/>
        <a:p>
          <a:r>
            <a:rPr lang="it-IT" dirty="0"/>
            <a:t>La valenza strategica della valutazione per il progetto Staff di Prossimità di Fondazione </a:t>
          </a:r>
          <a:r>
            <a:rPr lang="it-IT" cap="all" baseline="0" dirty="0" err="1"/>
            <a:t>è</a:t>
          </a:r>
          <a:r>
            <a:rPr lang="it-IT" dirty="0" err="1"/>
            <a:t>bbene</a:t>
          </a:r>
          <a:r>
            <a:rPr lang="it-IT" dirty="0"/>
            <a:t>:</a:t>
          </a:r>
        </a:p>
      </dgm:t>
    </dgm:pt>
    <dgm:pt modelId="{5ADA467E-681C-42CF-A3F1-9745C4FB64C9}" type="parTrans" cxnId="{C304E5B2-2799-47CF-913E-EA0D3C453D20}">
      <dgm:prSet/>
      <dgm:spPr/>
      <dgm:t>
        <a:bodyPr/>
        <a:lstStyle/>
        <a:p>
          <a:endParaRPr lang="it-IT"/>
        </a:p>
      </dgm:t>
    </dgm:pt>
    <dgm:pt modelId="{5EE0266D-97D9-4D90-B291-06AA98B31CE5}" type="sibTrans" cxnId="{C304E5B2-2799-47CF-913E-EA0D3C453D20}">
      <dgm:prSet/>
      <dgm:spPr/>
      <dgm:t>
        <a:bodyPr/>
        <a:lstStyle/>
        <a:p>
          <a:endParaRPr lang="it-IT"/>
        </a:p>
      </dgm:t>
    </dgm:pt>
    <dgm:pt modelId="{4906DF22-EE71-40CC-9248-EA962CFB215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Il riorientamento delle attività nella seconda annualità (focus su giovani e imprenditorialità)</a:t>
          </a:r>
        </a:p>
      </dgm:t>
    </dgm:pt>
    <dgm:pt modelId="{97A9F5A0-0DF0-4EF8-9D00-D6EF276F3F76}" type="parTrans" cxnId="{3C3C56E0-7697-422D-A554-BFC1CCFE6893}">
      <dgm:prSet/>
      <dgm:spPr/>
      <dgm:t>
        <a:bodyPr/>
        <a:lstStyle/>
        <a:p>
          <a:endParaRPr lang="it-IT"/>
        </a:p>
      </dgm:t>
    </dgm:pt>
    <dgm:pt modelId="{84310882-4957-40E3-AC5B-565078E4C4FA}" type="sibTrans" cxnId="{3C3C56E0-7697-422D-A554-BFC1CCFE6893}">
      <dgm:prSet/>
      <dgm:spPr/>
      <dgm:t>
        <a:bodyPr/>
        <a:lstStyle/>
        <a:p>
          <a:endParaRPr lang="it-IT"/>
        </a:p>
      </dgm:t>
    </dgm:pt>
    <dgm:pt modelId="{921B8998-7676-46CB-BA09-FC607BB20E20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La sistematizzazione della raccolta dati attraverso una piattaforma digitale</a:t>
          </a:r>
        </a:p>
      </dgm:t>
    </dgm:pt>
    <dgm:pt modelId="{FAE0E095-77F2-4500-B1CB-8E21C432312F}" type="parTrans" cxnId="{FC98DE18-804E-40B9-AC05-9020F5CA4FDD}">
      <dgm:prSet/>
      <dgm:spPr/>
      <dgm:t>
        <a:bodyPr/>
        <a:lstStyle/>
        <a:p>
          <a:endParaRPr lang="it-IT"/>
        </a:p>
      </dgm:t>
    </dgm:pt>
    <dgm:pt modelId="{C9506214-A337-43E7-837A-E88A80485830}" type="sibTrans" cxnId="{FC98DE18-804E-40B9-AC05-9020F5CA4FDD}">
      <dgm:prSet/>
      <dgm:spPr/>
      <dgm:t>
        <a:bodyPr/>
        <a:lstStyle/>
        <a:p>
          <a:endParaRPr lang="it-IT"/>
        </a:p>
      </dgm:t>
    </dgm:pt>
    <dgm:pt modelId="{AE93F4CB-70F6-47D5-B339-DDA03FB3BC40}">
      <dgm:prSet/>
      <dgm:spPr/>
      <dgm:t>
        <a:bodyPr/>
        <a:lstStyle/>
        <a:p>
          <a:r>
            <a:rPr lang="it-IT" dirty="0"/>
            <a:t>Apprendimenti e sviluppi futuri</a:t>
          </a:r>
        </a:p>
      </dgm:t>
    </dgm:pt>
    <dgm:pt modelId="{97DC34D5-0B69-401E-984A-4F1EE2521CF2}" type="parTrans" cxnId="{5456938F-AF59-4342-95EE-CF150D85D603}">
      <dgm:prSet/>
      <dgm:spPr/>
      <dgm:t>
        <a:bodyPr/>
        <a:lstStyle/>
        <a:p>
          <a:endParaRPr lang="it-IT"/>
        </a:p>
      </dgm:t>
    </dgm:pt>
    <dgm:pt modelId="{E56E2583-A24F-4CEE-83EE-0A23E2B2BCCB}" type="sibTrans" cxnId="{5456938F-AF59-4342-95EE-CF150D85D603}">
      <dgm:prSet/>
      <dgm:spPr/>
      <dgm:t>
        <a:bodyPr/>
        <a:lstStyle/>
        <a:p>
          <a:endParaRPr lang="it-IT"/>
        </a:p>
      </dgm:t>
    </dgm:pt>
    <dgm:pt modelId="{7DDDC343-2FC6-409D-8F20-4939BC18A44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Comunicazione</a:t>
          </a:r>
        </a:p>
      </dgm:t>
    </dgm:pt>
    <dgm:pt modelId="{53B2891B-24E5-4E6F-8D19-FDD1AD6E3CCB}" type="parTrans" cxnId="{9DF7599A-7E3B-4284-9BD3-E11D616BC8B5}">
      <dgm:prSet/>
      <dgm:spPr/>
      <dgm:t>
        <a:bodyPr/>
        <a:lstStyle/>
        <a:p>
          <a:endParaRPr lang="it-IT"/>
        </a:p>
      </dgm:t>
    </dgm:pt>
    <dgm:pt modelId="{B1C976DE-77FD-43A1-A738-1270BBB04D3C}" type="sibTrans" cxnId="{9DF7599A-7E3B-4284-9BD3-E11D616BC8B5}">
      <dgm:prSet/>
      <dgm:spPr/>
      <dgm:t>
        <a:bodyPr/>
        <a:lstStyle/>
        <a:p>
          <a:endParaRPr lang="it-IT"/>
        </a:p>
      </dgm:t>
    </dgm:pt>
    <dgm:pt modelId="{61A799A1-9180-4C90-96E4-FD72BF6D21FA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Creazione consapevolezza e competenze dello staff</a:t>
          </a:r>
        </a:p>
      </dgm:t>
    </dgm:pt>
    <dgm:pt modelId="{F51352AE-C804-43DB-8BD1-A7CA006C083D}" type="parTrans" cxnId="{ACBB591A-DC3F-49CC-8AB6-8C018038EBC8}">
      <dgm:prSet/>
      <dgm:spPr/>
      <dgm:t>
        <a:bodyPr/>
        <a:lstStyle/>
        <a:p>
          <a:endParaRPr lang="it-IT"/>
        </a:p>
      </dgm:t>
    </dgm:pt>
    <dgm:pt modelId="{9DDE1A5A-C4AB-4483-975C-C1D93E3B4AA8}" type="sibTrans" cxnId="{ACBB591A-DC3F-49CC-8AB6-8C018038EBC8}">
      <dgm:prSet/>
      <dgm:spPr/>
      <dgm:t>
        <a:bodyPr/>
        <a:lstStyle/>
        <a:p>
          <a:endParaRPr lang="it-IT"/>
        </a:p>
      </dgm:t>
    </dgm:pt>
    <dgm:pt modelId="{67F92FEE-4F34-4127-AD9F-8935078F5342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Non basta una piattaforma, ci vuole un approccio</a:t>
          </a:r>
        </a:p>
      </dgm:t>
    </dgm:pt>
    <dgm:pt modelId="{122352DD-96F7-41A5-B141-810F26B26765}" type="parTrans" cxnId="{EB49C5DA-D0B1-4DB4-9B99-1363C985C7ED}">
      <dgm:prSet/>
      <dgm:spPr/>
      <dgm:t>
        <a:bodyPr/>
        <a:lstStyle/>
        <a:p>
          <a:endParaRPr lang="it-IT"/>
        </a:p>
      </dgm:t>
    </dgm:pt>
    <dgm:pt modelId="{0DE76FDC-7FE7-47C1-ADAE-17F23B1638CF}" type="sibTrans" cxnId="{EB49C5DA-D0B1-4DB4-9B99-1363C985C7ED}">
      <dgm:prSet/>
      <dgm:spPr/>
      <dgm:t>
        <a:bodyPr/>
        <a:lstStyle/>
        <a:p>
          <a:endParaRPr lang="it-IT"/>
        </a:p>
      </dgm:t>
    </dgm:pt>
    <dgm:pt modelId="{52C7B108-2158-4ABC-B249-8E2531FA6FD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it-IT" dirty="0"/>
            <a:t>Frammentazione annuale</a:t>
          </a:r>
        </a:p>
      </dgm:t>
    </dgm:pt>
    <dgm:pt modelId="{17D682E9-E2E7-4F94-BD59-CDFC4A97AED8}" type="parTrans" cxnId="{EAFDA685-EE09-41EC-B71A-553D7CC0273B}">
      <dgm:prSet/>
      <dgm:spPr/>
      <dgm:t>
        <a:bodyPr/>
        <a:lstStyle/>
        <a:p>
          <a:endParaRPr lang="it-IT"/>
        </a:p>
      </dgm:t>
    </dgm:pt>
    <dgm:pt modelId="{3D5310DF-4E2F-40E8-815D-EBDC7BEAC2A6}" type="sibTrans" cxnId="{EAFDA685-EE09-41EC-B71A-553D7CC0273B}">
      <dgm:prSet/>
      <dgm:spPr/>
      <dgm:t>
        <a:bodyPr/>
        <a:lstStyle/>
        <a:p>
          <a:endParaRPr lang="it-IT"/>
        </a:p>
      </dgm:t>
    </dgm:pt>
    <dgm:pt modelId="{BC3DBBB7-85CE-4A13-AADE-13188EF138CA}" type="pres">
      <dgm:prSet presAssocID="{FC391770-F50A-4E41-A7D6-C5BD4265CC7A}" presName="linear" presStyleCnt="0">
        <dgm:presLayoutVars>
          <dgm:animLvl val="lvl"/>
          <dgm:resizeHandles val="exact"/>
        </dgm:presLayoutVars>
      </dgm:prSet>
      <dgm:spPr/>
    </dgm:pt>
    <dgm:pt modelId="{CBC95680-F781-4208-8381-BBFBCD455FD2}" type="pres">
      <dgm:prSet presAssocID="{7EAF904E-AF9C-4DBB-B9DD-FFE2DFA6FA2C}" presName="parentText" presStyleLbl="node1" presStyleIdx="0" presStyleCnt="2" custLinFactY="-9120" custLinFactNeighborX="30246" custLinFactNeighborY="-100000">
        <dgm:presLayoutVars>
          <dgm:chMax val="0"/>
          <dgm:bulletEnabled val="1"/>
        </dgm:presLayoutVars>
      </dgm:prSet>
      <dgm:spPr/>
    </dgm:pt>
    <dgm:pt modelId="{07B23DEF-E629-40AA-B290-4D66BA3FA2C1}" type="pres">
      <dgm:prSet presAssocID="{7EAF904E-AF9C-4DBB-B9DD-FFE2DFA6FA2C}" presName="childText" presStyleLbl="revTx" presStyleIdx="0" presStyleCnt="2">
        <dgm:presLayoutVars>
          <dgm:bulletEnabled val="1"/>
        </dgm:presLayoutVars>
      </dgm:prSet>
      <dgm:spPr/>
    </dgm:pt>
    <dgm:pt modelId="{9059D17F-1716-4F64-A677-49CCCE41402A}" type="pres">
      <dgm:prSet presAssocID="{AE93F4CB-70F6-47D5-B339-DDA03FB3BC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D4857A6-701E-4FCF-BDA5-E63EFBF4A8A3}" type="pres">
      <dgm:prSet presAssocID="{AE93F4CB-70F6-47D5-B339-DDA03FB3BC4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C98DE18-804E-40B9-AC05-9020F5CA4FDD}" srcId="{7EAF904E-AF9C-4DBB-B9DD-FFE2DFA6FA2C}" destId="{921B8998-7676-46CB-BA09-FC607BB20E20}" srcOrd="1" destOrd="0" parTransId="{FAE0E095-77F2-4500-B1CB-8E21C432312F}" sibTransId="{C9506214-A337-43E7-837A-E88A80485830}"/>
    <dgm:cxn modelId="{ACBB591A-DC3F-49CC-8AB6-8C018038EBC8}" srcId="{7EAF904E-AF9C-4DBB-B9DD-FFE2DFA6FA2C}" destId="{61A799A1-9180-4C90-96E4-FD72BF6D21FA}" srcOrd="2" destOrd="0" parTransId="{F51352AE-C804-43DB-8BD1-A7CA006C083D}" sibTransId="{9DDE1A5A-C4AB-4483-975C-C1D93E3B4AA8}"/>
    <dgm:cxn modelId="{C59FE51B-CE82-46F9-931F-607A336D6366}" type="presOf" srcId="{FC391770-F50A-4E41-A7D6-C5BD4265CC7A}" destId="{BC3DBBB7-85CE-4A13-AADE-13188EF138CA}" srcOrd="0" destOrd="0" presId="urn:microsoft.com/office/officeart/2005/8/layout/vList2"/>
    <dgm:cxn modelId="{93EE051F-C920-464C-B17F-A19DE4EA048B}" type="presOf" srcId="{61A799A1-9180-4C90-96E4-FD72BF6D21FA}" destId="{07B23DEF-E629-40AA-B290-4D66BA3FA2C1}" srcOrd="0" destOrd="2" presId="urn:microsoft.com/office/officeart/2005/8/layout/vList2"/>
    <dgm:cxn modelId="{388DF766-AA89-4ED4-90B0-B087A9A34D6D}" type="presOf" srcId="{52C7B108-2158-4ABC-B249-8E2531FA6FDC}" destId="{FD4857A6-701E-4FCF-BDA5-E63EFBF4A8A3}" srcOrd="0" destOrd="2" presId="urn:microsoft.com/office/officeart/2005/8/layout/vList2"/>
    <dgm:cxn modelId="{CD805169-8656-47AE-A289-AAEABED3761C}" type="presOf" srcId="{67F92FEE-4F34-4127-AD9F-8935078F5342}" destId="{FD4857A6-701E-4FCF-BDA5-E63EFBF4A8A3}" srcOrd="0" destOrd="0" presId="urn:microsoft.com/office/officeart/2005/8/layout/vList2"/>
    <dgm:cxn modelId="{A3C47673-9A4F-4237-AAF8-570DDEA31F9F}" type="presOf" srcId="{7DDDC343-2FC6-409D-8F20-4939BC18A44C}" destId="{FD4857A6-701E-4FCF-BDA5-E63EFBF4A8A3}" srcOrd="0" destOrd="1" presId="urn:microsoft.com/office/officeart/2005/8/layout/vList2"/>
    <dgm:cxn modelId="{0A61B478-526D-4DA3-859A-DB58EBE5A63B}" type="presOf" srcId="{7EAF904E-AF9C-4DBB-B9DD-FFE2DFA6FA2C}" destId="{CBC95680-F781-4208-8381-BBFBCD455FD2}" srcOrd="0" destOrd="0" presId="urn:microsoft.com/office/officeart/2005/8/layout/vList2"/>
    <dgm:cxn modelId="{EAFDA685-EE09-41EC-B71A-553D7CC0273B}" srcId="{AE93F4CB-70F6-47D5-B339-DDA03FB3BC40}" destId="{52C7B108-2158-4ABC-B249-8E2531FA6FDC}" srcOrd="2" destOrd="0" parTransId="{17D682E9-E2E7-4F94-BD59-CDFC4A97AED8}" sibTransId="{3D5310DF-4E2F-40E8-815D-EBDC7BEAC2A6}"/>
    <dgm:cxn modelId="{5456938F-AF59-4342-95EE-CF150D85D603}" srcId="{FC391770-F50A-4E41-A7D6-C5BD4265CC7A}" destId="{AE93F4CB-70F6-47D5-B339-DDA03FB3BC40}" srcOrd="1" destOrd="0" parTransId="{97DC34D5-0B69-401E-984A-4F1EE2521CF2}" sibTransId="{E56E2583-A24F-4CEE-83EE-0A23E2B2BCCB}"/>
    <dgm:cxn modelId="{9DF7599A-7E3B-4284-9BD3-E11D616BC8B5}" srcId="{AE93F4CB-70F6-47D5-B339-DDA03FB3BC40}" destId="{7DDDC343-2FC6-409D-8F20-4939BC18A44C}" srcOrd="1" destOrd="0" parTransId="{53B2891B-24E5-4E6F-8D19-FDD1AD6E3CCB}" sibTransId="{B1C976DE-77FD-43A1-A738-1270BBB04D3C}"/>
    <dgm:cxn modelId="{71C755A8-CBD6-4A57-B846-FF7085F0FF20}" type="presOf" srcId="{4906DF22-EE71-40CC-9248-EA962CFB2153}" destId="{07B23DEF-E629-40AA-B290-4D66BA3FA2C1}" srcOrd="0" destOrd="0" presId="urn:microsoft.com/office/officeart/2005/8/layout/vList2"/>
    <dgm:cxn modelId="{C304E5B2-2799-47CF-913E-EA0D3C453D20}" srcId="{FC391770-F50A-4E41-A7D6-C5BD4265CC7A}" destId="{7EAF904E-AF9C-4DBB-B9DD-FFE2DFA6FA2C}" srcOrd="0" destOrd="0" parTransId="{5ADA467E-681C-42CF-A3F1-9745C4FB64C9}" sibTransId="{5EE0266D-97D9-4D90-B291-06AA98B31CE5}"/>
    <dgm:cxn modelId="{EB49C5DA-D0B1-4DB4-9B99-1363C985C7ED}" srcId="{AE93F4CB-70F6-47D5-B339-DDA03FB3BC40}" destId="{67F92FEE-4F34-4127-AD9F-8935078F5342}" srcOrd="0" destOrd="0" parTransId="{122352DD-96F7-41A5-B141-810F26B26765}" sibTransId="{0DE76FDC-7FE7-47C1-ADAE-17F23B1638CF}"/>
    <dgm:cxn modelId="{3C3C56E0-7697-422D-A554-BFC1CCFE6893}" srcId="{7EAF904E-AF9C-4DBB-B9DD-FFE2DFA6FA2C}" destId="{4906DF22-EE71-40CC-9248-EA962CFB2153}" srcOrd="0" destOrd="0" parTransId="{97A9F5A0-0DF0-4EF8-9D00-D6EF276F3F76}" sibTransId="{84310882-4957-40E3-AC5B-565078E4C4FA}"/>
    <dgm:cxn modelId="{FACB48E9-B424-4226-9804-99EE82600999}" type="presOf" srcId="{AE93F4CB-70F6-47D5-B339-DDA03FB3BC40}" destId="{9059D17F-1716-4F64-A677-49CCCE41402A}" srcOrd="0" destOrd="0" presId="urn:microsoft.com/office/officeart/2005/8/layout/vList2"/>
    <dgm:cxn modelId="{382236F6-3AEA-4446-B386-09FA7F93CAEF}" type="presOf" srcId="{921B8998-7676-46CB-BA09-FC607BB20E20}" destId="{07B23DEF-E629-40AA-B290-4D66BA3FA2C1}" srcOrd="0" destOrd="1" presId="urn:microsoft.com/office/officeart/2005/8/layout/vList2"/>
    <dgm:cxn modelId="{293D0505-E5C9-4CC2-AEA9-AC69700A1A9C}" type="presParOf" srcId="{BC3DBBB7-85CE-4A13-AADE-13188EF138CA}" destId="{CBC95680-F781-4208-8381-BBFBCD455FD2}" srcOrd="0" destOrd="0" presId="urn:microsoft.com/office/officeart/2005/8/layout/vList2"/>
    <dgm:cxn modelId="{03459B10-54E5-47C6-9AB4-78444038A15E}" type="presParOf" srcId="{BC3DBBB7-85CE-4A13-AADE-13188EF138CA}" destId="{07B23DEF-E629-40AA-B290-4D66BA3FA2C1}" srcOrd="1" destOrd="0" presId="urn:microsoft.com/office/officeart/2005/8/layout/vList2"/>
    <dgm:cxn modelId="{16C16675-3DEE-49B5-AAD2-9E386AE58DEE}" type="presParOf" srcId="{BC3DBBB7-85CE-4A13-AADE-13188EF138CA}" destId="{9059D17F-1716-4F64-A677-49CCCE41402A}" srcOrd="2" destOrd="0" presId="urn:microsoft.com/office/officeart/2005/8/layout/vList2"/>
    <dgm:cxn modelId="{599478E3-FB9B-4236-A158-054E5139A6EA}" type="presParOf" srcId="{BC3DBBB7-85CE-4A13-AADE-13188EF138CA}" destId="{FD4857A6-701E-4FCF-BDA5-E63EFBF4A8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A8A6-25BE-44F4-98D8-CBEB1B329E82}">
      <dsp:nvSpPr>
        <dsp:cNvPr id="0" name=""/>
        <dsp:cNvSpPr/>
      </dsp:nvSpPr>
      <dsp:spPr>
        <a:xfrm rot="5400000">
          <a:off x="2857496" y="141139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8873-57C3-436F-9D78-A15527C4A0BA}">
      <dsp:nvSpPr>
        <dsp:cNvPr id="0" name=""/>
        <dsp:cNvSpPr/>
      </dsp:nvSpPr>
      <dsp:spPr>
        <a:xfrm>
          <a:off x="2526783" y="27676"/>
          <a:ext cx="2101336" cy="147086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L’individuazione delle Dimensioni di Valore</a:t>
          </a:r>
        </a:p>
      </dsp:txBody>
      <dsp:txXfrm>
        <a:off x="2598598" y="99491"/>
        <a:ext cx="1957706" cy="1327237"/>
      </dsp:txXfrm>
    </dsp:sp>
    <dsp:sp modelId="{171CB806-F415-4003-8BE0-92F92EEAD4F6}">
      <dsp:nvSpPr>
        <dsp:cNvPr id="0" name=""/>
        <dsp:cNvSpPr/>
      </dsp:nvSpPr>
      <dsp:spPr>
        <a:xfrm>
          <a:off x="4628120" y="16795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Caratteristiche positive che lo identificano e lo differenziano rispetto ad altre iniziative relative allo stesso ambito di intervento</a:t>
          </a:r>
        </a:p>
      </dsp:txBody>
      <dsp:txXfrm>
        <a:off x="4628120" y="167957"/>
        <a:ext cx="1528312" cy="1188820"/>
      </dsp:txXfrm>
    </dsp:sp>
    <dsp:sp modelId="{188E0C39-2FD5-4282-962A-9AB295268477}">
      <dsp:nvSpPr>
        <dsp:cNvPr id="0" name=""/>
        <dsp:cNvSpPr/>
      </dsp:nvSpPr>
      <dsp:spPr>
        <a:xfrm rot="5400000">
          <a:off x="4599728" y="306366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81498"/>
            <a:satOff val="53081"/>
            <a:lumOff val="14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F7BF3-C7C2-48BA-8061-3D4DD74DC32C}">
      <dsp:nvSpPr>
        <dsp:cNvPr id="0" name=""/>
        <dsp:cNvSpPr/>
      </dsp:nvSpPr>
      <dsp:spPr>
        <a:xfrm>
          <a:off x="4269014" y="1679946"/>
          <a:ext cx="2101336" cy="14708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La definizione dell’ecosistema relazionale</a:t>
          </a:r>
        </a:p>
      </dsp:txBody>
      <dsp:txXfrm>
        <a:off x="4340829" y="1751761"/>
        <a:ext cx="1957706" cy="1327237"/>
      </dsp:txXfrm>
    </dsp:sp>
    <dsp:sp modelId="{8F1ED665-8148-49B8-8FA3-9719625ED270}">
      <dsp:nvSpPr>
        <dsp:cNvPr id="0" name=""/>
        <dsp:cNvSpPr/>
      </dsp:nvSpPr>
      <dsp:spPr>
        <a:xfrm>
          <a:off x="6370351" y="182022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Qualifichiamo la relazione che abbiamo con le persone e le organizzazioni con cui siamo in relazione</a:t>
          </a:r>
        </a:p>
      </dsp:txBody>
      <dsp:txXfrm>
        <a:off x="6370351" y="1820227"/>
        <a:ext cx="1528312" cy="1188820"/>
      </dsp:txXfrm>
    </dsp:sp>
    <dsp:sp modelId="{460EDCB5-4E38-4AE9-A2CD-5D65EE110A26}">
      <dsp:nvSpPr>
        <dsp:cNvPr id="0" name=""/>
        <dsp:cNvSpPr/>
      </dsp:nvSpPr>
      <dsp:spPr>
        <a:xfrm>
          <a:off x="6011246" y="3332216"/>
          <a:ext cx="2101336" cy="147086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Lo strumento della Catena del Valore dell’impatto e il passaggio agli indicatori</a:t>
          </a:r>
        </a:p>
      </dsp:txBody>
      <dsp:txXfrm>
        <a:off x="6083061" y="3404031"/>
        <a:ext cx="1957706" cy="1327237"/>
      </dsp:txXfrm>
    </dsp:sp>
    <dsp:sp modelId="{85E33C91-FCB4-404C-9533-261E25415D97}">
      <dsp:nvSpPr>
        <dsp:cNvPr id="0" name=""/>
        <dsp:cNvSpPr/>
      </dsp:nvSpPr>
      <dsp:spPr>
        <a:xfrm>
          <a:off x="8112583" y="347249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Letteratura: modelli logici basati sul processo + approccio partecipativo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Set di indicatori quali-quantitativi</a:t>
          </a:r>
        </a:p>
      </dsp:txBody>
      <dsp:txXfrm>
        <a:off x="8112583" y="3472497"/>
        <a:ext cx="1528312" cy="1188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A8A6-25BE-44F4-98D8-CBEB1B329E82}">
      <dsp:nvSpPr>
        <dsp:cNvPr id="0" name=""/>
        <dsp:cNvSpPr/>
      </dsp:nvSpPr>
      <dsp:spPr>
        <a:xfrm rot="5400000">
          <a:off x="2857496" y="141139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8873-57C3-436F-9D78-A15527C4A0BA}">
      <dsp:nvSpPr>
        <dsp:cNvPr id="0" name=""/>
        <dsp:cNvSpPr/>
      </dsp:nvSpPr>
      <dsp:spPr>
        <a:xfrm>
          <a:off x="2526783" y="27676"/>
          <a:ext cx="2101336" cy="147086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L’individuazione delle Dimensioni di Valore</a:t>
          </a:r>
        </a:p>
      </dsp:txBody>
      <dsp:txXfrm>
        <a:off x="2598598" y="99491"/>
        <a:ext cx="1957706" cy="1327237"/>
      </dsp:txXfrm>
    </dsp:sp>
    <dsp:sp modelId="{171CB806-F415-4003-8BE0-92F92EEAD4F6}">
      <dsp:nvSpPr>
        <dsp:cNvPr id="0" name=""/>
        <dsp:cNvSpPr/>
      </dsp:nvSpPr>
      <dsp:spPr>
        <a:xfrm>
          <a:off x="4628120" y="16795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Caratteristiche positive che lo identificano e lo differenziano rispetto ad altre iniziative relative allo stesso ambito di intervento</a:t>
          </a:r>
        </a:p>
      </dsp:txBody>
      <dsp:txXfrm>
        <a:off x="4628120" y="167957"/>
        <a:ext cx="1528312" cy="1188820"/>
      </dsp:txXfrm>
    </dsp:sp>
    <dsp:sp modelId="{188E0C39-2FD5-4282-962A-9AB295268477}">
      <dsp:nvSpPr>
        <dsp:cNvPr id="0" name=""/>
        <dsp:cNvSpPr/>
      </dsp:nvSpPr>
      <dsp:spPr>
        <a:xfrm rot="5400000">
          <a:off x="4599728" y="306366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81498"/>
            <a:satOff val="53081"/>
            <a:lumOff val="14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F7BF3-C7C2-48BA-8061-3D4DD74DC32C}">
      <dsp:nvSpPr>
        <dsp:cNvPr id="0" name=""/>
        <dsp:cNvSpPr/>
      </dsp:nvSpPr>
      <dsp:spPr>
        <a:xfrm>
          <a:off x="4269014" y="1679946"/>
          <a:ext cx="2101336" cy="14708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La definizione dell’ecosistema relazionale</a:t>
          </a:r>
        </a:p>
      </dsp:txBody>
      <dsp:txXfrm>
        <a:off x="4340829" y="1751761"/>
        <a:ext cx="1957706" cy="1327237"/>
      </dsp:txXfrm>
    </dsp:sp>
    <dsp:sp modelId="{8F1ED665-8148-49B8-8FA3-9719625ED270}">
      <dsp:nvSpPr>
        <dsp:cNvPr id="0" name=""/>
        <dsp:cNvSpPr/>
      </dsp:nvSpPr>
      <dsp:spPr>
        <a:xfrm>
          <a:off x="6370351" y="182022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Qualifichiamo la relazione che abbiamo con le persone e le organizzazioni con cui siamo in relazione</a:t>
          </a:r>
        </a:p>
      </dsp:txBody>
      <dsp:txXfrm>
        <a:off x="6370351" y="1820227"/>
        <a:ext cx="1528312" cy="1188820"/>
      </dsp:txXfrm>
    </dsp:sp>
    <dsp:sp modelId="{460EDCB5-4E38-4AE9-A2CD-5D65EE110A26}">
      <dsp:nvSpPr>
        <dsp:cNvPr id="0" name=""/>
        <dsp:cNvSpPr/>
      </dsp:nvSpPr>
      <dsp:spPr>
        <a:xfrm>
          <a:off x="6011246" y="3332216"/>
          <a:ext cx="2101336" cy="147086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Lo strumento della Catena del Valore dell’impatto e il passaggio agli indicatori</a:t>
          </a:r>
        </a:p>
      </dsp:txBody>
      <dsp:txXfrm>
        <a:off x="6083061" y="3404031"/>
        <a:ext cx="1957706" cy="1327237"/>
      </dsp:txXfrm>
    </dsp:sp>
    <dsp:sp modelId="{85E33C91-FCB4-404C-9533-261E25415D97}">
      <dsp:nvSpPr>
        <dsp:cNvPr id="0" name=""/>
        <dsp:cNvSpPr/>
      </dsp:nvSpPr>
      <dsp:spPr>
        <a:xfrm>
          <a:off x="8112583" y="347249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Letteratura: modelli logici basati sul processo + approccio partecipativo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Set di indicatori quali-quantitativi</a:t>
          </a:r>
        </a:p>
      </dsp:txBody>
      <dsp:txXfrm>
        <a:off x="8112583" y="3472497"/>
        <a:ext cx="1528312" cy="1188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707F9-0AAF-4A59-9C8E-81AD4EC1C4C3}">
      <dsp:nvSpPr>
        <dsp:cNvPr id="0" name=""/>
        <dsp:cNvSpPr/>
      </dsp:nvSpPr>
      <dsp:spPr>
        <a:xfrm>
          <a:off x="0" y="0"/>
          <a:ext cx="4490407" cy="5592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Rete territoriale densa</a:t>
          </a:r>
          <a:r>
            <a:rPr lang="it-IT" sz="1050" kern="1200" dirty="0">
              <a:latin typeface="Gadugi" panose="020B0502040204020203" pitchFamily="34" charset="0"/>
              <a:ea typeface="Gadugi" panose="020B0502040204020203" pitchFamily="34" charset="0"/>
            </a:rPr>
            <a:t>, complessa ed </a:t>
          </a: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eterogenea e </a:t>
          </a:r>
          <a:r>
            <a:rPr lang="it-IT" sz="1050" b="0" kern="1200" dirty="0">
              <a:latin typeface="Gadugi" panose="020B0502040204020203" pitchFamily="34" charset="0"/>
              <a:ea typeface="Gadugi" panose="020B0502040204020203" pitchFamily="34" charset="0"/>
            </a:rPr>
            <a:t>un’</a:t>
          </a: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azione integrata, sistemica e cooperativa</a:t>
          </a:r>
          <a:endParaRPr lang="it-IT" sz="1050" kern="120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27301" y="27301"/>
        <a:ext cx="4435805" cy="504660"/>
      </dsp:txXfrm>
    </dsp:sp>
    <dsp:sp modelId="{B3EEAE75-BAE3-41B0-A37F-D5A930ECFB58}">
      <dsp:nvSpPr>
        <dsp:cNvPr id="0" name=""/>
        <dsp:cNvSpPr/>
      </dsp:nvSpPr>
      <dsp:spPr>
        <a:xfrm>
          <a:off x="0" y="748962"/>
          <a:ext cx="4490407" cy="6483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latin typeface="Gadugi" panose="020B0502040204020203" pitchFamily="34" charset="0"/>
              <a:ea typeface="Gadugi" panose="020B0502040204020203" pitchFamily="34" charset="0"/>
            </a:rPr>
            <a:t>Innovazione sociale, modellizzazione e territorializzazione</a:t>
          </a:r>
        </a:p>
      </dsp:txBody>
      <dsp:txXfrm>
        <a:off x="31650" y="780612"/>
        <a:ext cx="4427107" cy="585055"/>
      </dsp:txXfrm>
    </dsp:sp>
    <dsp:sp modelId="{78587B75-F16D-4701-AAD9-063D65D07257}">
      <dsp:nvSpPr>
        <dsp:cNvPr id="0" name=""/>
        <dsp:cNvSpPr/>
      </dsp:nvSpPr>
      <dsp:spPr>
        <a:xfrm>
          <a:off x="0" y="1491032"/>
          <a:ext cx="4490407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Personalizzazione e </a:t>
          </a:r>
          <a:r>
            <a:rPr lang="it-IT" sz="1050" b="0" kern="1200" dirty="0">
              <a:latin typeface="Gadugi" panose="020B0502040204020203" pitchFamily="34" charset="0"/>
              <a:ea typeface="Gadugi" panose="020B0502040204020203" pitchFamily="34" charset="0"/>
            </a:rPr>
            <a:t>un approccio </a:t>
          </a: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multidimensionale alla</a:t>
          </a:r>
          <a:r>
            <a:rPr lang="it-IT" sz="1050" kern="1200" dirty="0">
              <a:latin typeface="Gadugi" panose="020B0502040204020203" pitchFamily="34" charset="0"/>
              <a:ea typeface="Gadugi" panose="020B0502040204020203" pitchFamily="34" charset="0"/>
            </a:rPr>
            <a:t> </a:t>
          </a: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presa in carico</a:t>
          </a:r>
          <a:endParaRPr lang="it-IT" sz="1050" kern="120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9295" y="1530327"/>
        <a:ext cx="4411817" cy="726370"/>
      </dsp:txXfrm>
    </dsp:sp>
    <dsp:sp modelId="{3E290A3E-85E4-478F-B06C-C420D546350C}">
      <dsp:nvSpPr>
        <dsp:cNvPr id="0" name=""/>
        <dsp:cNvSpPr/>
      </dsp:nvSpPr>
      <dsp:spPr>
        <a:xfrm>
          <a:off x="0" y="2419832"/>
          <a:ext cx="4490407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 dirty="0">
              <a:latin typeface="Gadugi" panose="020B0502040204020203" pitchFamily="34" charset="0"/>
              <a:ea typeface="Gadugi" panose="020B0502040204020203" pitchFamily="34" charset="0"/>
            </a:rPr>
            <a:t>Valorizzazione della persona come fine e metodo</a:t>
          </a:r>
          <a:endParaRPr lang="it-IT" sz="1050" kern="120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9295" y="2459127"/>
        <a:ext cx="4411817" cy="72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A8A6-25BE-44F4-98D8-CBEB1B329E82}">
      <dsp:nvSpPr>
        <dsp:cNvPr id="0" name=""/>
        <dsp:cNvSpPr/>
      </dsp:nvSpPr>
      <dsp:spPr>
        <a:xfrm rot="5400000">
          <a:off x="2857496" y="141139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8873-57C3-436F-9D78-A15527C4A0BA}">
      <dsp:nvSpPr>
        <dsp:cNvPr id="0" name=""/>
        <dsp:cNvSpPr/>
      </dsp:nvSpPr>
      <dsp:spPr>
        <a:xfrm>
          <a:off x="2526783" y="27676"/>
          <a:ext cx="2101336" cy="147086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L’individuazione delle Dimensioni di Valore</a:t>
          </a:r>
        </a:p>
      </dsp:txBody>
      <dsp:txXfrm>
        <a:off x="2598598" y="99491"/>
        <a:ext cx="1957706" cy="1327237"/>
      </dsp:txXfrm>
    </dsp:sp>
    <dsp:sp modelId="{171CB806-F415-4003-8BE0-92F92EEAD4F6}">
      <dsp:nvSpPr>
        <dsp:cNvPr id="0" name=""/>
        <dsp:cNvSpPr/>
      </dsp:nvSpPr>
      <dsp:spPr>
        <a:xfrm>
          <a:off x="4628120" y="16795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Caratteristiche positive che lo identificano e lo differenziano rispetto ad altre iniziative relative allo stesso ambito di intervento</a:t>
          </a:r>
        </a:p>
      </dsp:txBody>
      <dsp:txXfrm>
        <a:off x="4628120" y="167957"/>
        <a:ext cx="1528312" cy="1188820"/>
      </dsp:txXfrm>
    </dsp:sp>
    <dsp:sp modelId="{188E0C39-2FD5-4282-962A-9AB295268477}">
      <dsp:nvSpPr>
        <dsp:cNvPr id="0" name=""/>
        <dsp:cNvSpPr/>
      </dsp:nvSpPr>
      <dsp:spPr>
        <a:xfrm rot="5400000">
          <a:off x="4599728" y="3063669"/>
          <a:ext cx="1248261" cy="14211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81498"/>
            <a:satOff val="53081"/>
            <a:lumOff val="14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F7BF3-C7C2-48BA-8061-3D4DD74DC32C}">
      <dsp:nvSpPr>
        <dsp:cNvPr id="0" name=""/>
        <dsp:cNvSpPr/>
      </dsp:nvSpPr>
      <dsp:spPr>
        <a:xfrm>
          <a:off x="4269014" y="1679946"/>
          <a:ext cx="2101336" cy="14708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La definizione dell’ecosistema relazionale</a:t>
          </a:r>
        </a:p>
      </dsp:txBody>
      <dsp:txXfrm>
        <a:off x="4340829" y="1751761"/>
        <a:ext cx="1957706" cy="1327237"/>
      </dsp:txXfrm>
    </dsp:sp>
    <dsp:sp modelId="{8F1ED665-8148-49B8-8FA3-9719625ED270}">
      <dsp:nvSpPr>
        <dsp:cNvPr id="0" name=""/>
        <dsp:cNvSpPr/>
      </dsp:nvSpPr>
      <dsp:spPr>
        <a:xfrm>
          <a:off x="6370351" y="182022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Qualifichiamo la relazione che abbiamo con le persone e le organizzazioni con cui siamo in relazione </a:t>
          </a:r>
        </a:p>
      </dsp:txBody>
      <dsp:txXfrm>
        <a:off x="6370351" y="1820227"/>
        <a:ext cx="1528312" cy="1188820"/>
      </dsp:txXfrm>
    </dsp:sp>
    <dsp:sp modelId="{460EDCB5-4E38-4AE9-A2CD-5D65EE110A26}">
      <dsp:nvSpPr>
        <dsp:cNvPr id="0" name=""/>
        <dsp:cNvSpPr/>
      </dsp:nvSpPr>
      <dsp:spPr>
        <a:xfrm>
          <a:off x="6011246" y="3332216"/>
          <a:ext cx="2101336" cy="147086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Lo strumento della Catena del Valore dell’impatto e il passaggio agli indicatori</a:t>
          </a:r>
        </a:p>
      </dsp:txBody>
      <dsp:txXfrm>
        <a:off x="6083061" y="3404031"/>
        <a:ext cx="1957706" cy="1327237"/>
      </dsp:txXfrm>
    </dsp:sp>
    <dsp:sp modelId="{85E33C91-FCB4-404C-9533-261E25415D97}">
      <dsp:nvSpPr>
        <dsp:cNvPr id="0" name=""/>
        <dsp:cNvSpPr/>
      </dsp:nvSpPr>
      <dsp:spPr>
        <a:xfrm>
          <a:off x="8112583" y="3472497"/>
          <a:ext cx="1528312" cy="11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Letteratura: modelli logici basati sul processo + approccio partecipativo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b="0" kern="1200" dirty="0"/>
            <a:t>Set di indicatori quali-quantitativi</a:t>
          </a:r>
        </a:p>
      </dsp:txBody>
      <dsp:txXfrm>
        <a:off x="8112583" y="3472497"/>
        <a:ext cx="1528312" cy="1188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95680-F781-4208-8381-BBFBCD455FD2}">
      <dsp:nvSpPr>
        <dsp:cNvPr id="0" name=""/>
        <dsp:cNvSpPr/>
      </dsp:nvSpPr>
      <dsp:spPr>
        <a:xfrm>
          <a:off x="0" y="0"/>
          <a:ext cx="6430472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La valenza strategica della valutazione per il progetto Staff di Prossimità di Fondazione </a:t>
          </a:r>
          <a:r>
            <a:rPr lang="it-IT" sz="2100" kern="1200" cap="all" baseline="0" dirty="0" err="1"/>
            <a:t>è</a:t>
          </a:r>
          <a:r>
            <a:rPr lang="it-IT" sz="2100" kern="1200" dirty="0" err="1"/>
            <a:t>bbene</a:t>
          </a:r>
          <a:r>
            <a:rPr lang="it-IT" sz="2100" kern="1200" dirty="0"/>
            <a:t>:</a:t>
          </a:r>
        </a:p>
      </dsp:txBody>
      <dsp:txXfrm>
        <a:off x="39580" y="39580"/>
        <a:ext cx="6351312" cy="731649"/>
      </dsp:txXfrm>
    </dsp:sp>
    <dsp:sp modelId="{07B23DEF-E629-40AA-B290-4D66BA3FA2C1}">
      <dsp:nvSpPr>
        <dsp:cNvPr id="0" name=""/>
        <dsp:cNvSpPr/>
      </dsp:nvSpPr>
      <dsp:spPr>
        <a:xfrm>
          <a:off x="0" y="904177"/>
          <a:ext cx="6430472" cy="121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6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Il riorientamento delle attività nella seconda annualità (focus su giovani e imprenditorialità)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La sistematizzazione della raccolta dati attraverso una piattaforma digitale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Creazione consapevolezza e competenze dello staff</a:t>
          </a:r>
        </a:p>
      </dsp:txBody>
      <dsp:txXfrm>
        <a:off x="0" y="904177"/>
        <a:ext cx="6430472" cy="1217160"/>
      </dsp:txXfrm>
    </dsp:sp>
    <dsp:sp modelId="{9059D17F-1716-4F64-A677-49CCCE41402A}">
      <dsp:nvSpPr>
        <dsp:cNvPr id="0" name=""/>
        <dsp:cNvSpPr/>
      </dsp:nvSpPr>
      <dsp:spPr>
        <a:xfrm>
          <a:off x="0" y="2121337"/>
          <a:ext cx="6430472" cy="8108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Apprendimenti e sviluppi futuri</a:t>
          </a:r>
        </a:p>
      </dsp:txBody>
      <dsp:txXfrm>
        <a:off x="39580" y="2160917"/>
        <a:ext cx="6351312" cy="731649"/>
      </dsp:txXfrm>
    </dsp:sp>
    <dsp:sp modelId="{FD4857A6-701E-4FCF-BDA5-E63EFBF4A8A3}">
      <dsp:nvSpPr>
        <dsp:cNvPr id="0" name=""/>
        <dsp:cNvSpPr/>
      </dsp:nvSpPr>
      <dsp:spPr>
        <a:xfrm>
          <a:off x="0" y="2932147"/>
          <a:ext cx="6430472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6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Non basta una piattaforma, ci vuole un approccio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Comunicazione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it-IT" sz="1600" kern="1200" dirty="0"/>
            <a:t>Frammentazione annuale</a:t>
          </a:r>
        </a:p>
      </dsp:txBody>
      <dsp:txXfrm>
        <a:off x="0" y="2932147"/>
        <a:ext cx="6430472" cy="782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D1350-C5D8-42D2-8472-775FBBC3E3F0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8C37A-7D31-4AF8-B74C-9C5907EED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98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7422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6703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567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594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7499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192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442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67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73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515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459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241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520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070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C9E6D-A4AB-42BA-A16C-C87CB7C0A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633411D-2A21-4B3E-8580-1120BC2CF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61FC99-A5AA-48DF-A4A3-01DE66ED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3F854C-9714-49DC-88C9-8627DD00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53F7C0-59F0-4AEB-B376-BCE140F6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15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F7E8D-DB84-4AA1-A41C-E413D098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AEA0EC-BE46-4B55-928D-A4B42F500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A177F-CB81-4E14-A18F-7BE21399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1F99BF-CCC6-459D-A254-2407C647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1E7AAD-5F44-42EA-8AE5-693EABB7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2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303794-237D-403B-B69F-72AC3F3E2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4921A-3AE1-421A-B039-F6BCA9DE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6FF7C1-7330-4605-94BB-840DC1BD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88B905-B359-49F8-AEB5-06F57569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9CC0F1-F8AD-4D6B-8A5D-0D45EDE6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60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40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7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94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03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67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134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024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55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DB13E-C0E7-4267-9106-97747DD7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F5B81D-AC5E-4AF5-BE98-BDD377F56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AC4E63-E623-440B-A7D1-666B939F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829093-3BC6-43A3-9696-A2EFF8DB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31A22A-708C-4AA1-91B1-35CFD2BC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79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9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220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659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740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157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414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98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16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291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emplice con titol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37E2C596-FFB4-43D9-A906-A2B463ECD49D}"/>
              </a:ext>
            </a:extLst>
          </p:cNvPr>
          <p:cNvSpPr/>
          <p:nvPr userDrawn="1"/>
        </p:nvSpPr>
        <p:spPr>
          <a:xfrm>
            <a:off x="0" y="1"/>
            <a:ext cx="6095995" cy="670560"/>
          </a:xfrm>
          <a:prstGeom prst="rect">
            <a:avLst/>
          </a:prstGeom>
          <a:solidFill>
            <a:srgbClr val="BECB4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</a:pPr>
            <a:endParaRPr lang="en-IT" sz="16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Segnaposto testo 11">
            <a:extLst>
              <a:ext uri="{FF2B5EF4-FFF2-40B4-BE49-F238E27FC236}">
                <a16:creationId xmlns:a16="http://schemas.microsoft.com/office/drawing/2014/main" id="{7C37BB62-B865-4C16-A354-2CECB4CC89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19707" y="94106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0" name="Segnaposto testo 11">
            <a:extLst>
              <a:ext uri="{FF2B5EF4-FFF2-40B4-BE49-F238E27FC236}">
                <a16:creationId xmlns:a16="http://schemas.microsoft.com/office/drawing/2014/main" id="{E4C42219-74C1-49D5-9DA1-9FD4057EF2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9707" y="737480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1" name="Segnaposto testo 11">
            <a:extLst>
              <a:ext uri="{FF2B5EF4-FFF2-40B4-BE49-F238E27FC236}">
                <a16:creationId xmlns:a16="http://schemas.microsoft.com/office/drawing/2014/main" id="{6EEEEB3C-9809-47E8-A27E-BD9884272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07" y="1164129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id="{7AABF3D2-F755-4B0D-ACFF-CC84D74FD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19707" y="1403436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3" name="Segnaposto testo 11">
            <a:extLst>
              <a:ext uri="{FF2B5EF4-FFF2-40B4-BE49-F238E27FC236}">
                <a16:creationId xmlns:a16="http://schemas.microsoft.com/office/drawing/2014/main" id="{28AB013A-E6F5-42C5-9214-9DE15B7DAD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9707" y="164274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5" name="Segnaposto testo 11">
            <a:extLst>
              <a:ext uri="{FF2B5EF4-FFF2-40B4-BE49-F238E27FC236}">
                <a16:creationId xmlns:a16="http://schemas.microsoft.com/office/drawing/2014/main" id="{95E00294-2271-4332-AF53-A6862C6BE6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19707" y="1860324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512E5A52-4D9F-4291-994D-F9E91813BB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6800" y="116603"/>
            <a:ext cx="4229100" cy="4373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INSERISCI IL TITOLO</a:t>
            </a:r>
          </a:p>
        </p:txBody>
      </p:sp>
      <p:sp>
        <p:nvSpPr>
          <p:cNvPr id="30" name="Segnaposto testo 29">
            <a:extLst>
              <a:ext uri="{FF2B5EF4-FFF2-40B4-BE49-F238E27FC236}">
                <a16:creationId xmlns:a16="http://schemas.microsoft.com/office/drawing/2014/main" id="{F1E5C9AD-892D-4427-9588-019A7E2353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6800" y="1043781"/>
            <a:ext cx="8943182" cy="52655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it-IT" dirty="0"/>
              <a:t>Inserisci il testo</a:t>
            </a:r>
          </a:p>
        </p:txBody>
      </p:sp>
    </p:spTree>
    <p:extLst>
      <p:ext uri="{BB962C8B-B14F-4D97-AF65-F5344CB8AC3E}">
        <p14:creationId xmlns:p14="http://schemas.microsoft.com/office/powerpoint/2010/main" val="9089895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10">
          <p15:clr>
            <a:srgbClr val="FBAE40"/>
          </p15:clr>
        </p15:guide>
        <p15:guide id="2" pos="14756">
          <p15:clr>
            <a:srgbClr val="FBAE40"/>
          </p15:clr>
        </p15:guide>
        <p15:guide id="3" pos="1443">
          <p15:clr>
            <a:srgbClr val="FBAE40"/>
          </p15:clr>
        </p15:guide>
        <p15:guide id="4" pos="1357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EBD74E-936D-456C-BA38-3111B6C3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770BB0-885F-4CB6-99DC-611E2057F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763F9-9AE4-49FC-869C-5249D25F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2DD45B-51FC-4807-A894-BD309834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ADC0A8-BE31-4882-9CD3-7D418CCB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806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zza pagina: cit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11">
            <a:extLst>
              <a:ext uri="{FF2B5EF4-FFF2-40B4-BE49-F238E27FC236}">
                <a16:creationId xmlns:a16="http://schemas.microsoft.com/office/drawing/2014/main" id="{79A72019-C1D5-4B27-97EC-D3E9842644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19707" y="94106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1" name="Segnaposto testo 11">
            <a:extLst>
              <a:ext uri="{FF2B5EF4-FFF2-40B4-BE49-F238E27FC236}">
                <a16:creationId xmlns:a16="http://schemas.microsoft.com/office/drawing/2014/main" id="{34541F53-E0B8-4E47-91E7-3DF552A38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9707" y="737480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id="{76AC901B-C4C7-43CD-9855-D12B98E82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07" y="1164129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3" name="Segnaposto testo 11">
            <a:extLst>
              <a:ext uri="{FF2B5EF4-FFF2-40B4-BE49-F238E27FC236}">
                <a16:creationId xmlns:a16="http://schemas.microsoft.com/office/drawing/2014/main" id="{8D741464-DBFD-426E-B9E6-E6177F0C0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19707" y="1403436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id="{0A7BD7BA-63BA-4158-8730-407BC96407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9707" y="164274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6" name="Segnaposto testo 11">
            <a:extLst>
              <a:ext uri="{FF2B5EF4-FFF2-40B4-BE49-F238E27FC236}">
                <a16:creationId xmlns:a16="http://schemas.microsoft.com/office/drawing/2014/main" id="{4B7C8549-FCA7-45EE-97C6-3902B1658E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19707" y="1860324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9" name="Rettangolo">
            <a:extLst>
              <a:ext uri="{FF2B5EF4-FFF2-40B4-BE49-F238E27FC236}">
                <a16:creationId xmlns:a16="http://schemas.microsoft.com/office/drawing/2014/main" id="{C2BB69B3-4C69-4493-BAD6-63CA74BA3FEC}"/>
              </a:ext>
            </a:extLst>
          </p:cNvPr>
          <p:cNvSpPr/>
          <p:nvPr userDrawn="1"/>
        </p:nvSpPr>
        <p:spPr>
          <a:xfrm>
            <a:off x="-103239" y="-53092"/>
            <a:ext cx="5937884" cy="6976407"/>
          </a:xfrm>
          <a:prstGeom prst="rect">
            <a:avLst/>
          </a:prstGeom>
          <a:solidFill>
            <a:srgbClr val="BCCB19">
              <a:alpha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DINPro-Regular" panose="02000503030000020004" pitchFamily="2" charset="0"/>
            </a:endParaRPr>
          </a:p>
        </p:txBody>
      </p:sp>
      <p:pic>
        <p:nvPicPr>
          <p:cNvPr id="34" name="Immagine" descr="Immagine">
            <a:extLst>
              <a:ext uri="{FF2B5EF4-FFF2-40B4-BE49-F238E27FC236}">
                <a16:creationId xmlns:a16="http://schemas.microsoft.com/office/drawing/2014/main" id="{1DF0478F-AB01-4C51-98D0-22F69AF4A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954855" y="5212916"/>
            <a:ext cx="389533" cy="33489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3F5DC33-2CE5-49CE-B51E-D96303DFF6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1869" y="2278063"/>
            <a:ext cx="4125119" cy="24931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INSERISCI CIT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E5931F97-6AD5-4A08-9426-6E7044765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7427" y="1534703"/>
            <a:ext cx="590550" cy="491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0" b="1">
                <a:solidFill>
                  <a:schemeClr val="bg1"/>
                </a:solidFill>
                <a:latin typeface="DINPro-Black" panose="02000503030000020004" pitchFamily="2" charset="0"/>
              </a:defRPr>
            </a:lvl1pPr>
          </a:lstStyle>
          <a:p>
            <a:pPr lvl="0"/>
            <a:r>
              <a:rPr lang="it-IT" dirty="0"/>
              <a:t>“</a:t>
            </a:r>
          </a:p>
        </p:txBody>
      </p:sp>
      <p:sp>
        <p:nvSpPr>
          <p:cNvPr id="53" name="Segnaposto testo 27">
            <a:extLst>
              <a:ext uri="{FF2B5EF4-FFF2-40B4-BE49-F238E27FC236}">
                <a16:creationId xmlns:a16="http://schemas.microsoft.com/office/drawing/2014/main" id="{1ED89F82-02B2-4026-BB06-5CDDCFFD17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4094428" y="4693010"/>
            <a:ext cx="590550" cy="491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00" b="1">
                <a:solidFill>
                  <a:schemeClr val="bg1"/>
                </a:solidFill>
                <a:latin typeface="DINPro-Black" panose="02000503030000020004" pitchFamily="2" charset="0"/>
              </a:defRPr>
            </a:lvl1pPr>
          </a:lstStyle>
          <a:p>
            <a:pPr lvl="0"/>
            <a:r>
              <a:rPr lang="it-IT" dirty="0"/>
              <a:t>“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id="{FE9ADC0A-AFE4-451C-AD3A-E6E845F24B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22471" y="1523887"/>
            <a:ext cx="3946594" cy="49506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5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Helvetica Neue"/>
              </a:defRPr>
            </a:lvl1pPr>
          </a:lstStyle>
          <a:p>
            <a:pPr lvl="0"/>
            <a:r>
              <a:rPr lang="it-IT" dirty="0"/>
              <a:t>Inserisci testo</a:t>
            </a:r>
          </a:p>
        </p:txBody>
      </p:sp>
    </p:spTree>
    <p:extLst>
      <p:ext uri="{BB962C8B-B14F-4D97-AF65-F5344CB8AC3E}">
        <p14:creationId xmlns:p14="http://schemas.microsoft.com/office/powerpoint/2010/main" val="26681041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961">
          <p15:clr>
            <a:srgbClr val="FBAE40"/>
          </p15:clr>
        </p15:guide>
        <p15:guide id="2" pos="1216">
          <p15:clr>
            <a:srgbClr val="FBAE40"/>
          </p15:clr>
        </p15:guide>
        <p15:guide id="3" orient="horz" pos="6112">
          <p15:clr>
            <a:srgbClr val="FBAE40"/>
          </p15:clr>
        </p15:guide>
        <p15:guide id="4" pos="8360">
          <p15:clr>
            <a:srgbClr val="FBAE40"/>
          </p15:clr>
        </p15:guide>
        <p15:guide id="5" pos="1362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enco puntato oriz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11">
            <a:extLst>
              <a:ext uri="{FF2B5EF4-FFF2-40B4-BE49-F238E27FC236}">
                <a16:creationId xmlns:a16="http://schemas.microsoft.com/office/drawing/2014/main" id="{3F5FC0A7-0BD1-4821-B4B9-F6E0C2184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19707" y="94106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id="{24332463-B0EB-4536-8F31-3D2683DE9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9707" y="737480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3" name="Segnaposto testo 11">
            <a:extLst>
              <a:ext uri="{FF2B5EF4-FFF2-40B4-BE49-F238E27FC236}">
                <a16:creationId xmlns:a16="http://schemas.microsoft.com/office/drawing/2014/main" id="{BC094ACE-CCA9-49A8-B292-925FE653A0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07" y="1164129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id="{1566278C-065A-4580-B8AF-9C39DF734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19707" y="1403436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5" name="Segnaposto testo 11">
            <a:extLst>
              <a:ext uri="{FF2B5EF4-FFF2-40B4-BE49-F238E27FC236}">
                <a16:creationId xmlns:a16="http://schemas.microsoft.com/office/drawing/2014/main" id="{0C6B20FF-B1B6-4B1B-8E32-F6B1DE3841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9707" y="164274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7" name="Segnaposto testo 11">
            <a:extLst>
              <a:ext uri="{FF2B5EF4-FFF2-40B4-BE49-F238E27FC236}">
                <a16:creationId xmlns:a16="http://schemas.microsoft.com/office/drawing/2014/main" id="{4BBF8773-8FA7-4804-BCED-44A29E307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19707" y="1860324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8EA608-71F1-4C18-9F71-9E163FC7A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177" y="1820292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50" name="Segnaposto testo 49">
            <a:extLst>
              <a:ext uri="{FF2B5EF4-FFF2-40B4-BE49-F238E27FC236}">
                <a16:creationId xmlns:a16="http://schemas.microsoft.com/office/drawing/2014/main" id="{5EFE4AC3-7117-4022-AF1F-87A009CDE5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1177" y="2363502"/>
            <a:ext cx="1311275" cy="68421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FFFFFF"/>
                </a:solidFill>
                <a:latin typeface="DINPro-Bold"/>
                <a:sym typeface="DINPro-Bold"/>
              </a:defRPr>
            </a:lvl1pPr>
          </a:lstStyle>
          <a:p>
            <a:pPr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it-IT" dirty="0">
                <a:solidFill>
                  <a:schemeClr val="tx1"/>
                </a:solidFill>
              </a:rPr>
              <a:t>Titolo</a:t>
            </a:r>
          </a:p>
          <a:p>
            <a:pPr lvl="0"/>
            <a:endParaRPr lang="it-IT" dirty="0"/>
          </a:p>
        </p:txBody>
      </p:sp>
      <p:sp>
        <p:nvSpPr>
          <p:cNvPr id="54" name="Segnaposto testo 53">
            <a:extLst>
              <a:ext uri="{FF2B5EF4-FFF2-40B4-BE49-F238E27FC236}">
                <a16:creationId xmlns:a16="http://schemas.microsoft.com/office/drawing/2014/main" id="{0BB46979-9C00-47CF-B7D3-737B35232A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9750" y="3368336"/>
            <a:ext cx="1864704" cy="10707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EFC7407A-BC2A-4D07-87E9-4E64570413D5}"/>
              </a:ext>
            </a:extLst>
          </p:cNvPr>
          <p:cNvSpPr/>
          <p:nvPr userDrawn="1"/>
        </p:nvSpPr>
        <p:spPr>
          <a:xfrm flipV="1">
            <a:off x="2735694" y="3617008"/>
            <a:ext cx="1104810" cy="2975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Segnaposto testo 4">
            <a:extLst>
              <a:ext uri="{FF2B5EF4-FFF2-40B4-BE49-F238E27FC236}">
                <a16:creationId xmlns:a16="http://schemas.microsoft.com/office/drawing/2014/main" id="{D6367D72-DF5B-4606-842F-90A19F889E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73509" y="1820292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67" name="Segnaposto testo 49">
            <a:extLst>
              <a:ext uri="{FF2B5EF4-FFF2-40B4-BE49-F238E27FC236}">
                <a16:creationId xmlns:a16="http://schemas.microsoft.com/office/drawing/2014/main" id="{7D8E1C67-EDB3-4A18-BC0E-9F751DBAD5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3509" y="2363502"/>
            <a:ext cx="1311275" cy="68421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FFFFFF"/>
                </a:solidFill>
                <a:latin typeface="DINPro-Bold"/>
                <a:sym typeface="DINPro-Bold"/>
              </a:defRPr>
            </a:lvl1pPr>
          </a:lstStyle>
          <a:p>
            <a:pPr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it-IT" dirty="0">
                <a:solidFill>
                  <a:schemeClr val="tx1"/>
                </a:solidFill>
              </a:rPr>
              <a:t>Titolo</a:t>
            </a:r>
          </a:p>
          <a:p>
            <a:pPr lvl="0"/>
            <a:endParaRPr lang="it-IT" dirty="0"/>
          </a:p>
        </p:txBody>
      </p:sp>
      <p:sp>
        <p:nvSpPr>
          <p:cNvPr id="68" name="Segnaposto testo 53">
            <a:extLst>
              <a:ext uri="{FF2B5EF4-FFF2-40B4-BE49-F238E27FC236}">
                <a16:creationId xmlns:a16="http://schemas.microsoft.com/office/drawing/2014/main" id="{0A4D9538-24D0-4E7B-9EF7-DAD58D8B40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82082" y="3368336"/>
            <a:ext cx="1864704" cy="10707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FE46A68B-AE82-4529-86D3-E86C4DB483B9}"/>
              </a:ext>
            </a:extLst>
          </p:cNvPr>
          <p:cNvSpPr/>
          <p:nvPr userDrawn="1"/>
        </p:nvSpPr>
        <p:spPr>
          <a:xfrm flipV="1">
            <a:off x="5004231" y="3609299"/>
            <a:ext cx="1104810" cy="2975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Segnaposto testo 4">
            <a:extLst>
              <a:ext uri="{FF2B5EF4-FFF2-40B4-BE49-F238E27FC236}">
                <a16:creationId xmlns:a16="http://schemas.microsoft.com/office/drawing/2014/main" id="{F4647C36-F209-4A7C-AD39-6012B47324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33882" y="1835714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71" name="Segnaposto testo 49">
            <a:extLst>
              <a:ext uri="{FF2B5EF4-FFF2-40B4-BE49-F238E27FC236}">
                <a16:creationId xmlns:a16="http://schemas.microsoft.com/office/drawing/2014/main" id="{1FA1505F-0EC5-4DE9-8A44-E8F90D736B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33882" y="2378925"/>
            <a:ext cx="1311275" cy="68421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FFFFFF"/>
                </a:solidFill>
                <a:latin typeface="DINPro-Bold"/>
                <a:sym typeface="DINPro-Bold"/>
              </a:defRPr>
            </a:lvl1pPr>
          </a:lstStyle>
          <a:p>
            <a:pPr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it-IT" dirty="0">
                <a:solidFill>
                  <a:schemeClr val="tx1"/>
                </a:solidFill>
              </a:rPr>
              <a:t>Titolo</a:t>
            </a:r>
          </a:p>
          <a:p>
            <a:pPr lvl="0"/>
            <a:endParaRPr lang="it-IT" dirty="0"/>
          </a:p>
        </p:txBody>
      </p:sp>
      <p:sp>
        <p:nvSpPr>
          <p:cNvPr id="72" name="Segnaposto testo 53">
            <a:extLst>
              <a:ext uri="{FF2B5EF4-FFF2-40B4-BE49-F238E27FC236}">
                <a16:creationId xmlns:a16="http://schemas.microsoft.com/office/drawing/2014/main" id="{B0400D25-70DE-43A3-BBA3-75DDE81B1C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61505" y="3383759"/>
            <a:ext cx="1864704" cy="10707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56F62DC1-BB18-453B-BC18-CFCC9A82333A}"/>
              </a:ext>
            </a:extLst>
          </p:cNvPr>
          <p:cNvSpPr/>
          <p:nvPr userDrawn="1"/>
        </p:nvSpPr>
        <p:spPr>
          <a:xfrm flipV="1">
            <a:off x="7590312" y="3561451"/>
            <a:ext cx="1104810" cy="2975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Segnaposto testo 4">
            <a:extLst>
              <a:ext uri="{FF2B5EF4-FFF2-40B4-BE49-F238E27FC236}">
                <a16:creationId xmlns:a16="http://schemas.microsoft.com/office/drawing/2014/main" id="{ECFC4138-269B-415B-849A-D397ABCE64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1452" y="1831410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75" name="Segnaposto testo 49">
            <a:extLst>
              <a:ext uri="{FF2B5EF4-FFF2-40B4-BE49-F238E27FC236}">
                <a16:creationId xmlns:a16="http://schemas.microsoft.com/office/drawing/2014/main" id="{A79E4010-513F-4603-8DDF-FB01F8792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61452" y="2374620"/>
            <a:ext cx="1311275" cy="68421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FFFFFF"/>
                </a:solidFill>
                <a:latin typeface="DINPro-Bold"/>
                <a:sym typeface="DINPro-Bold"/>
              </a:defRPr>
            </a:lvl1pPr>
          </a:lstStyle>
          <a:p>
            <a:pPr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it-IT" dirty="0">
                <a:solidFill>
                  <a:schemeClr val="tx1"/>
                </a:solidFill>
              </a:rPr>
              <a:t>Titolo</a:t>
            </a:r>
          </a:p>
          <a:p>
            <a:pPr lvl="0"/>
            <a:endParaRPr lang="it-IT" dirty="0"/>
          </a:p>
        </p:txBody>
      </p:sp>
      <p:sp>
        <p:nvSpPr>
          <p:cNvPr id="76" name="Segnaposto testo 53">
            <a:extLst>
              <a:ext uri="{FF2B5EF4-FFF2-40B4-BE49-F238E27FC236}">
                <a16:creationId xmlns:a16="http://schemas.microsoft.com/office/drawing/2014/main" id="{68D04E65-32C1-4293-9D3F-880354404C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79550" y="3379454"/>
            <a:ext cx="1864704" cy="10707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</p:spTree>
    <p:extLst>
      <p:ext uri="{BB962C8B-B14F-4D97-AF65-F5344CB8AC3E}">
        <p14:creationId xmlns:p14="http://schemas.microsoft.com/office/powerpoint/2010/main" val="20588732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10">
          <p15:clr>
            <a:srgbClr val="FBAE40"/>
          </p15:clr>
        </p15:guide>
        <p15:guide id="2" pos="740">
          <p15:clr>
            <a:srgbClr val="FBAE40"/>
          </p15:clr>
        </p15:guide>
        <p15:guide id="3" pos="3439">
          <p15:clr>
            <a:srgbClr val="FBAE40"/>
          </p15:clr>
        </p15:guide>
        <p15:guide id="4" pos="6297">
          <p15:clr>
            <a:srgbClr val="FBAE40"/>
          </p15:clr>
        </p15:guide>
        <p15:guide id="5" pos="9472">
          <p15:clr>
            <a:srgbClr val="FBAE40"/>
          </p15:clr>
        </p15:guide>
        <p15:guide id="6" pos="13645">
          <p15:clr>
            <a:srgbClr val="FBAE40"/>
          </p15:clr>
        </p15:guide>
        <p15:guide id="7" orient="horz" pos="3322">
          <p15:clr>
            <a:srgbClr val="FBAE40"/>
          </p15:clr>
        </p15:guide>
        <p15:guide id="8" orient="horz" pos="443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nco punta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11">
            <a:extLst>
              <a:ext uri="{FF2B5EF4-FFF2-40B4-BE49-F238E27FC236}">
                <a16:creationId xmlns:a16="http://schemas.microsoft.com/office/drawing/2014/main" id="{3F5FC0A7-0BD1-4821-B4B9-F6E0C2184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19707" y="94106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id="{24332463-B0EB-4536-8F31-3D2683DE9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9707" y="737480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3" name="Segnaposto testo 11">
            <a:extLst>
              <a:ext uri="{FF2B5EF4-FFF2-40B4-BE49-F238E27FC236}">
                <a16:creationId xmlns:a16="http://schemas.microsoft.com/office/drawing/2014/main" id="{BC094ACE-CCA9-49A8-B292-925FE653A0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07" y="1164129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id="{1566278C-065A-4580-B8AF-9C39DF734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19707" y="1403436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5" name="Segnaposto testo 11">
            <a:extLst>
              <a:ext uri="{FF2B5EF4-FFF2-40B4-BE49-F238E27FC236}">
                <a16:creationId xmlns:a16="http://schemas.microsoft.com/office/drawing/2014/main" id="{0C6B20FF-B1B6-4B1B-8E32-F6B1DE3841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9707" y="164274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7" name="Segnaposto testo 11">
            <a:extLst>
              <a:ext uri="{FF2B5EF4-FFF2-40B4-BE49-F238E27FC236}">
                <a16:creationId xmlns:a16="http://schemas.microsoft.com/office/drawing/2014/main" id="{4BBF8773-8FA7-4804-BCED-44A29E307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19707" y="1860324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AE395F3-0804-4885-8E6C-5AEB36D1E397}"/>
              </a:ext>
            </a:extLst>
          </p:cNvPr>
          <p:cNvSpPr/>
          <p:nvPr userDrawn="1"/>
        </p:nvSpPr>
        <p:spPr>
          <a:xfrm flipV="1">
            <a:off x="593362" y="3376378"/>
            <a:ext cx="1104810" cy="2975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8EA608-71F1-4C18-9F71-9E163FC7A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362" y="1004299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50" name="Segnaposto testo 49">
            <a:extLst>
              <a:ext uri="{FF2B5EF4-FFF2-40B4-BE49-F238E27FC236}">
                <a16:creationId xmlns:a16="http://schemas.microsoft.com/office/drawing/2014/main" id="{5EFE4AC3-7117-4022-AF1F-87A009CDE5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42684" y="879518"/>
            <a:ext cx="1311275" cy="68421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4000" b="1" i="0">
                <a:solidFill>
                  <a:srgbClr val="FFFFFF"/>
                </a:solidFill>
                <a:latin typeface="DINPro-Bold"/>
                <a:sym typeface="DINPro-Bold"/>
              </a:defRPr>
            </a:lvl1pPr>
          </a:lstStyle>
          <a:p>
            <a:pPr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it-IT" dirty="0">
                <a:solidFill>
                  <a:schemeClr val="tx1"/>
                </a:solidFill>
              </a:rPr>
              <a:t>Titolo</a:t>
            </a:r>
          </a:p>
          <a:p>
            <a:pPr lvl="0"/>
            <a:endParaRPr lang="it-IT" dirty="0"/>
          </a:p>
        </p:txBody>
      </p:sp>
      <p:sp>
        <p:nvSpPr>
          <p:cNvPr id="54" name="Segnaposto testo 53">
            <a:extLst>
              <a:ext uri="{FF2B5EF4-FFF2-40B4-BE49-F238E27FC236}">
                <a16:creationId xmlns:a16="http://schemas.microsoft.com/office/drawing/2014/main" id="{0BB46979-9C00-47CF-B7D3-737B35232A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6656" y="926746"/>
            <a:ext cx="5634831" cy="10707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34836A9C-2E36-4E8B-B246-7602CFE341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362" y="2571024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31" name="Segnaposto testo 49">
            <a:extLst>
              <a:ext uri="{FF2B5EF4-FFF2-40B4-BE49-F238E27FC236}">
                <a16:creationId xmlns:a16="http://schemas.microsoft.com/office/drawing/2014/main" id="{320B7BFE-02D7-486E-9B38-B96F29D8B8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42684" y="2529161"/>
            <a:ext cx="1311275" cy="68421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FFFFFF"/>
                </a:solidFill>
                <a:latin typeface="DINPro-Bold"/>
                <a:sym typeface="DINPro-Bold"/>
              </a:defRPr>
            </a:lvl1pPr>
          </a:lstStyle>
          <a:p>
            <a:pPr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it-IT" dirty="0">
                <a:solidFill>
                  <a:schemeClr val="tx1"/>
                </a:solidFill>
              </a:rPr>
              <a:t>Titolo</a:t>
            </a:r>
          </a:p>
          <a:p>
            <a:pPr lvl="0"/>
            <a:endParaRPr lang="it-IT" dirty="0"/>
          </a:p>
        </p:txBody>
      </p:sp>
      <p:sp>
        <p:nvSpPr>
          <p:cNvPr id="32" name="Segnaposto testo 53">
            <a:extLst>
              <a:ext uri="{FF2B5EF4-FFF2-40B4-BE49-F238E27FC236}">
                <a16:creationId xmlns:a16="http://schemas.microsoft.com/office/drawing/2014/main" id="{AD2A9305-1769-48F9-8C23-F26943F97F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16656" y="2576389"/>
            <a:ext cx="5634831" cy="10707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4CF5F0B1-3D6B-43DC-BE51-01A3E4CAF5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941" y="3920548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34" name="Segnaposto testo 49">
            <a:extLst>
              <a:ext uri="{FF2B5EF4-FFF2-40B4-BE49-F238E27FC236}">
                <a16:creationId xmlns:a16="http://schemas.microsoft.com/office/drawing/2014/main" id="{E9A9D9F3-B7F2-4CCA-8BCD-B75F38B9F9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90263" y="3878685"/>
            <a:ext cx="1311275" cy="68421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FFFFFF"/>
                </a:solidFill>
                <a:latin typeface="DINPro-Bold"/>
                <a:sym typeface="DINPro-Bold"/>
              </a:defRPr>
            </a:lvl1pPr>
          </a:lstStyle>
          <a:p>
            <a:pPr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it-IT" dirty="0">
                <a:solidFill>
                  <a:schemeClr val="tx1"/>
                </a:solidFill>
              </a:rPr>
              <a:t>Titolo</a:t>
            </a:r>
          </a:p>
          <a:p>
            <a:pPr lvl="0"/>
            <a:endParaRPr lang="it-IT" dirty="0"/>
          </a:p>
        </p:txBody>
      </p:sp>
      <p:sp>
        <p:nvSpPr>
          <p:cNvPr id="35" name="Segnaposto testo 53">
            <a:extLst>
              <a:ext uri="{FF2B5EF4-FFF2-40B4-BE49-F238E27FC236}">
                <a16:creationId xmlns:a16="http://schemas.microsoft.com/office/drawing/2014/main" id="{67CAA463-73E8-4D83-B857-34F0B2C11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64235" y="3925913"/>
            <a:ext cx="5634831" cy="10707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1BD5C272-97C5-4F53-9648-D5C06F0ECB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9562" y="5504715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37" name="Segnaposto testo 49">
            <a:extLst>
              <a:ext uri="{FF2B5EF4-FFF2-40B4-BE49-F238E27FC236}">
                <a16:creationId xmlns:a16="http://schemas.microsoft.com/office/drawing/2014/main" id="{A36076A8-955B-4D4F-A70D-09C2A9D128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18884" y="5462852"/>
            <a:ext cx="1311275" cy="68421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rgbClr val="FFFFFF"/>
                </a:solidFill>
                <a:latin typeface="DINPro-Bold"/>
                <a:sym typeface="DINPro-Bold"/>
              </a:defRPr>
            </a:lvl1pPr>
          </a:lstStyle>
          <a:p>
            <a:pPr defTabSz="8255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it-IT" dirty="0">
                <a:solidFill>
                  <a:schemeClr val="tx1"/>
                </a:solidFill>
              </a:rPr>
              <a:t>Titolo</a:t>
            </a:r>
          </a:p>
          <a:p>
            <a:pPr lvl="0"/>
            <a:endParaRPr lang="it-IT" dirty="0"/>
          </a:p>
        </p:txBody>
      </p:sp>
      <p:sp>
        <p:nvSpPr>
          <p:cNvPr id="38" name="Segnaposto testo 53">
            <a:extLst>
              <a:ext uri="{FF2B5EF4-FFF2-40B4-BE49-F238E27FC236}">
                <a16:creationId xmlns:a16="http://schemas.microsoft.com/office/drawing/2014/main" id="{CF7DFA85-5DB9-4235-B884-3A9282C872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92856" y="5510080"/>
            <a:ext cx="5634831" cy="10707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</p:spTree>
    <p:extLst>
      <p:ext uri="{BB962C8B-B14F-4D97-AF65-F5344CB8AC3E}">
        <p14:creationId xmlns:p14="http://schemas.microsoft.com/office/powerpoint/2010/main" val="307754288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213">
          <p15:clr>
            <a:srgbClr val="FBAE40"/>
          </p15:clr>
        </p15:guide>
        <p15:guide id="2" pos="740">
          <p15:clr>
            <a:srgbClr val="FBAE40"/>
          </p15:clr>
        </p15:guide>
        <p15:guide id="3" pos="2464">
          <p15:clr>
            <a:srgbClr val="FBAE40"/>
          </p15:clr>
        </p15:guide>
        <p15:guide id="4" pos="4936">
          <p15:clr>
            <a:srgbClr val="FBAE40"/>
          </p15:clr>
        </p15:guide>
        <p15:guide id="6" pos="13599">
          <p15:clr>
            <a:srgbClr val="FBAE40"/>
          </p15:clr>
        </p15:guide>
        <p15:guide id="7" orient="horz" pos="3549">
          <p15:clr>
            <a:srgbClr val="FBAE40"/>
          </p15:clr>
        </p15:guide>
        <p15:guide id="8" orient="horz" pos="5273">
          <p15:clr>
            <a:srgbClr val="FBAE40"/>
          </p15:clr>
        </p15:guide>
        <p15:guide id="9" orient="horz" pos="731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blic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11">
            <a:extLst>
              <a:ext uri="{FF2B5EF4-FFF2-40B4-BE49-F238E27FC236}">
                <a16:creationId xmlns:a16="http://schemas.microsoft.com/office/drawing/2014/main" id="{3F5FC0A7-0BD1-4821-B4B9-F6E0C2184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19707" y="94106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2" name="Segnaposto testo 11">
            <a:extLst>
              <a:ext uri="{FF2B5EF4-FFF2-40B4-BE49-F238E27FC236}">
                <a16:creationId xmlns:a16="http://schemas.microsoft.com/office/drawing/2014/main" id="{24332463-B0EB-4536-8F31-3D2683DE9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9707" y="737480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3" name="Segnaposto testo 11">
            <a:extLst>
              <a:ext uri="{FF2B5EF4-FFF2-40B4-BE49-F238E27FC236}">
                <a16:creationId xmlns:a16="http://schemas.microsoft.com/office/drawing/2014/main" id="{BC094ACE-CCA9-49A8-B292-925FE653A0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07" y="1164129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id="{1566278C-065A-4580-B8AF-9C39DF734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19707" y="1403436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5" name="Segnaposto testo 11">
            <a:extLst>
              <a:ext uri="{FF2B5EF4-FFF2-40B4-BE49-F238E27FC236}">
                <a16:creationId xmlns:a16="http://schemas.microsoft.com/office/drawing/2014/main" id="{0C6B20FF-B1B6-4B1B-8E32-F6B1DE3841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9707" y="164274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7" name="Segnaposto testo 11">
            <a:extLst>
              <a:ext uri="{FF2B5EF4-FFF2-40B4-BE49-F238E27FC236}">
                <a16:creationId xmlns:a16="http://schemas.microsoft.com/office/drawing/2014/main" id="{4BBF8773-8FA7-4804-BCED-44A29E307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19707" y="1860324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AE395F3-0804-4885-8E6C-5AEB36D1E397}"/>
              </a:ext>
            </a:extLst>
          </p:cNvPr>
          <p:cNvSpPr/>
          <p:nvPr userDrawn="1"/>
        </p:nvSpPr>
        <p:spPr>
          <a:xfrm flipV="1">
            <a:off x="593362" y="3376378"/>
            <a:ext cx="1104810" cy="2975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8EA608-71F1-4C18-9F71-9E163FC7A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363" y="1623318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54" name="Segnaposto testo 53">
            <a:extLst>
              <a:ext uri="{FF2B5EF4-FFF2-40B4-BE49-F238E27FC236}">
                <a16:creationId xmlns:a16="http://schemas.microsoft.com/office/drawing/2014/main" id="{0BB46979-9C00-47CF-B7D3-737B35232A8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00" y="1593798"/>
            <a:ext cx="7595687" cy="4641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34836A9C-2E36-4E8B-B246-7602CFE341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363" y="2391706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32" name="Segnaposto testo 53">
            <a:extLst>
              <a:ext uri="{FF2B5EF4-FFF2-40B4-BE49-F238E27FC236}">
                <a16:creationId xmlns:a16="http://schemas.microsoft.com/office/drawing/2014/main" id="{AD2A9305-1769-48F9-8C23-F26943F97F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5800" y="2322388"/>
            <a:ext cx="7595687" cy="5039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4CF5F0B1-3D6B-43DC-BE51-01A3E4CAF5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3362" y="3205839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1BD5C272-97C5-4F53-9648-D5C06F0ECB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3363" y="3974227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13E01DC5-741A-4514-AF26-3FB9E5F9CE57}"/>
              </a:ext>
            </a:extLst>
          </p:cNvPr>
          <p:cNvSpPr/>
          <p:nvPr userDrawn="1"/>
        </p:nvSpPr>
        <p:spPr>
          <a:xfrm>
            <a:off x="0" y="1"/>
            <a:ext cx="6095995" cy="670560"/>
          </a:xfrm>
          <a:prstGeom prst="rect">
            <a:avLst/>
          </a:prstGeom>
          <a:solidFill>
            <a:srgbClr val="BECB4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</a:pPr>
            <a:endParaRPr lang="en-IT" sz="16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0E80F736-4013-4916-BBF1-42C93C975C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6800" y="116603"/>
            <a:ext cx="4229100" cy="4373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PUBBLICAZIONI</a:t>
            </a:r>
          </a:p>
        </p:txBody>
      </p:sp>
      <p:sp>
        <p:nvSpPr>
          <p:cNvPr id="29" name="Segnaposto testo 53">
            <a:extLst>
              <a:ext uri="{FF2B5EF4-FFF2-40B4-BE49-F238E27FC236}">
                <a16:creationId xmlns:a16="http://schemas.microsoft.com/office/drawing/2014/main" id="{13AF223D-D6F6-4230-A127-42D5C5A5057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55801" y="3205839"/>
            <a:ext cx="7595687" cy="4641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39" name="Segnaposto testo 53">
            <a:extLst>
              <a:ext uri="{FF2B5EF4-FFF2-40B4-BE49-F238E27FC236}">
                <a16:creationId xmlns:a16="http://schemas.microsoft.com/office/drawing/2014/main" id="{87DFEB15-FEB3-4ECD-8441-EBFF997F5D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55801" y="3959466"/>
            <a:ext cx="7595687" cy="4641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0DBA9F10-493B-49DC-A4D3-4004824958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3362" y="4653031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41" name="Segnaposto testo 53">
            <a:extLst>
              <a:ext uri="{FF2B5EF4-FFF2-40B4-BE49-F238E27FC236}">
                <a16:creationId xmlns:a16="http://schemas.microsoft.com/office/drawing/2014/main" id="{3A1D5461-9B97-445B-8E8D-3E477869C54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55800" y="4638270"/>
            <a:ext cx="7595687" cy="4641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  <p:sp>
        <p:nvSpPr>
          <p:cNvPr id="43" name="Segnaposto testo 4">
            <a:extLst>
              <a:ext uri="{FF2B5EF4-FFF2-40B4-BE49-F238E27FC236}">
                <a16:creationId xmlns:a16="http://schemas.microsoft.com/office/drawing/2014/main" id="{6A53B461-30D3-4553-B006-E8B4660AF7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3363" y="5341158"/>
            <a:ext cx="614590" cy="43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3450" b="0" i="0" u="none" strike="noStrike" cap="none" spc="0" normalizeH="0" baseline="0" dirty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lvl="0"/>
            <a:r>
              <a:rPr lang="it-IT" dirty="0">
                <a:solidFill>
                  <a:srgbClr val="BCCB19"/>
                </a:solidFill>
              </a:rPr>
              <a:t>01</a:t>
            </a:r>
            <a:endParaRPr lang="it-IT" dirty="0"/>
          </a:p>
        </p:txBody>
      </p:sp>
      <p:sp>
        <p:nvSpPr>
          <p:cNvPr id="44" name="Segnaposto testo 53">
            <a:extLst>
              <a:ext uri="{FF2B5EF4-FFF2-40B4-BE49-F238E27FC236}">
                <a16:creationId xmlns:a16="http://schemas.microsoft.com/office/drawing/2014/main" id="{EDDABEB8-51D6-45E0-8718-049CA277CAF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55801" y="5326398"/>
            <a:ext cx="7595687" cy="4641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100"/>
            </a:lvl1pPr>
          </a:lstStyle>
          <a:p>
            <a:pPr lvl="0"/>
            <a:r>
              <a:rPr lang="it-IT" dirty="0"/>
              <a:t>Inserisci testo o descrizione</a:t>
            </a:r>
          </a:p>
        </p:txBody>
      </p:sp>
    </p:spTree>
    <p:extLst>
      <p:ext uri="{BB962C8B-B14F-4D97-AF65-F5344CB8AC3E}">
        <p14:creationId xmlns:p14="http://schemas.microsoft.com/office/powerpoint/2010/main" val="361453418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984">
          <p15:clr>
            <a:srgbClr val="FBAE40"/>
          </p15:clr>
        </p15:guide>
        <p15:guide id="2" pos="740">
          <p15:clr>
            <a:srgbClr val="FBAE40"/>
          </p15:clr>
        </p15:guide>
        <p15:guide id="3" pos="2464">
          <p15:clr>
            <a:srgbClr val="FBAE40"/>
          </p15:clr>
        </p15:guide>
        <p15:guide id="4" pos="12057">
          <p15:clr>
            <a:srgbClr val="FBAE40"/>
          </p15:clr>
        </p15:guide>
        <p15:guide id="6" pos="13599">
          <p15:clr>
            <a:srgbClr val="FBAE40"/>
          </p15:clr>
        </p15:guide>
        <p15:guide id="9" orient="horz" pos="731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">
            <a:extLst>
              <a:ext uri="{FF2B5EF4-FFF2-40B4-BE49-F238E27FC236}">
                <a16:creationId xmlns:a16="http://schemas.microsoft.com/office/drawing/2014/main" id="{D4347DDB-7CCD-4503-B559-5DDE646BF490}"/>
              </a:ext>
            </a:extLst>
          </p:cNvPr>
          <p:cNvSpPr/>
          <p:nvPr userDrawn="1"/>
        </p:nvSpPr>
        <p:spPr>
          <a:xfrm>
            <a:off x="9044957" y="-87389"/>
            <a:ext cx="3256914" cy="7038754"/>
          </a:xfrm>
          <a:prstGeom prst="rect">
            <a:avLst/>
          </a:prstGeom>
          <a:solidFill>
            <a:srgbClr val="BCCB19">
              <a:alpha val="80392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DINPro-Regular" panose="02000503030000020004" pitchFamily="2" charset="0"/>
            </a:endParaRPr>
          </a:p>
        </p:txBody>
      </p:sp>
      <p:sp>
        <p:nvSpPr>
          <p:cNvPr id="42" name="Segnaposto testo 11">
            <a:extLst>
              <a:ext uri="{FF2B5EF4-FFF2-40B4-BE49-F238E27FC236}">
                <a16:creationId xmlns:a16="http://schemas.microsoft.com/office/drawing/2014/main" id="{525465E7-0D45-4A9E-9A3D-3AC6E2C1E3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19707" y="94106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3" name="Segnaposto testo 11">
            <a:extLst>
              <a:ext uri="{FF2B5EF4-FFF2-40B4-BE49-F238E27FC236}">
                <a16:creationId xmlns:a16="http://schemas.microsoft.com/office/drawing/2014/main" id="{659912D5-C9A6-48AB-A1B2-9E9F46EBA2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9707" y="737480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4" name="Segnaposto testo 11">
            <a:extLst>
              <a:ext uri="{FF2B5EF4-FFF2-40B4-BE49-F238E27FC236}">
                <a16:creationId xmlns:a16="http://schemas.microsoft.com/office/drawing/2014/main" id="{A807CF7C-9321-45B8-93F3-221AEAF25D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07" y="1164129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5" name="Segnaposto testo 11">
            <a:extLst>
              <a:ext uri="{FF2B5EF4-FFF2-40B4-BE49-F238E27FC236}">
                <a16:creationId xmlns:a16="http://schemas.microsoft.com/office/drawing/2014/main" id="{0D2F6ED0-1231-4CED-9003-8C4CFEF0C2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19707" y="1403436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6" name="Segnaposto testo 11">
            <a:extLst>
              <a:ext uri="{FF2B5EF4-FFF2-40B4-BE49-F238E27FC236}">
                <a16:creationId xmlns:a16="http://schemas.microsoft.com/office/drawing/2014/main" id="{5DFD87B3-3BAA-4748-999D-A924A7752E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9707" y="164274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7" name="Segnaposto testo 11">
            <a:extLst>
              <a:ext uri="{FF2B5EF4-FFF2-40B4-BE49-F238E27FC236}">
                <a16:creationId xmlns:a16="http://schemas.microsoft.com/office/drawing/2014/main" id="{875AAD66-55F5-4FF0-A5DD-5A950F6B94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19707" y="1860324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6492645C-7F95-4825-93CA-EEBDDDFBB4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797" y="617623"/>
            <a:ext cx="4229100" cy="4373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3000">
                <a:latin typeface="+mj-lt"/>
              </a:defRPr>
            </a:lvl1pPr>
          </a:lstStyle>
          <a:p>
            <a:pPr lvl="0"/>
            <a:r>
              <a:rPr lang="it-IT" dirty="0"/>
              <a:t>INSERISCI IL TITOLO</a:t>
            </a:r>
          </a:p>
        </p:txBody>
      </p:sp>
      <p:sp>
        <p:nvSpPr>
          <p:cNvPr id="3" name="Segnaposto grafico 2">
            <a:extLst>
              <a:ext uri="{FF2B5EF4-FFF2-40B4-BE49-F238E27FC236}">
                <a16:creationId xmlns:a16="http://schemas.microsoft.com/office/drawing/2014/main" id="{5DB155F0-767F-48EC-9718-F92B606E7824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700723" y="1502569"/>
            <a:ext cx="7970838" cy="5035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/>
            </a:lvl1pPr>
          </a:lstStyle>
          <a:p>
            <a:r>
              <a:rPr lang="it-IT" dirty="0"/>
              <a:t>Inserisci il grafico</a:t>
            </a:r>
          </a:p>
        </p:txBody>
      </p:sp>
    </p:spTree>
    <p:extLst>
      <p:ext uri="{BB962C8B-B14F-4D97-AF65-F5344CB8AC3E}">
        <p14:creationId xmlns:p14="http://schemas.microsoft.com/office/powerpoint/2010/main" val="401552265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pos="13599">
          <p15:clr>
            <a:srgbClr val="FBAE40"/>
          </p15:clr>
        </p15:guide>
        <p15:guide id="3" pos="98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">
            <a:extLst>
              <a:ext uri="{FF2B5EF4-FFF2-40B4-BE49-F238E27FC236}">
                <a16:creationId xmlns:a16="http://schemas.microsoft.com/office/drawing/2014/main" id="{D4347DDB-7CCD-4503-B559-5DDE646BF490}"/>
              </a:ext>
            </a:extLst>
          </p:cNvPr>
          <p:cNvSpPr/>
          <p:nvPr userDrawn="1"/>
        </p:nvSpPr>
        <p:spPr>
          <a:xfrm>
            <a:off x="9044957" y="-87389"/>
            <a:ext cx="3256914" cy="7038754"/>
          </a:xfrm>
          <a:prstGeom prst="rect">
            <a:avLst/>
          </a:prstGeom>
          <a:solidFill>
            <a:srgbClr val="BCCB19">
              <a:alpha val="80392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DINPro-Regular" panose="02000503030000020004" pitchFamily="2" charset="0"/>
            </a:endParaRPr>
          </a:p>
        </p:txBody>
      </p:sp>
      <p:sp>
        <p:nvSpPr>
          <p:cNvPr id="42" name="Segnaposto testo 11">
            <a:extLst>
              <a:ext uri="{FF2B5EF4-FFF2-40B4-BE49-F238E27FC236}">
                <a16:creationId xmlns:a16="http://schemas.microsoft.com/office/drawing/2014/main" id="{525465E7-0D45-4A9E-9A3D-3AC6E2C1E3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19707" y="94106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3" name="Segnaposto testo 11">
            <a:extLst>
              <a:ext uri="{FF2B5EF4-FFF2-40B4-BE49-F238E27FC236}">
                <a16:creationId xmlns:a16="http://schemas.microsoft.com/office/drawing/2014/main" id="{659912D5-C9A6-48AB-A1B2-9E9F46EBA2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9707" y="737480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1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4" name="Segnaposto testo 11">
            <a:extLst>
              <a:ext uri="{FF2B5EF4-FFF2-40B4-BE49-F238E27FC236}">
                <a16:creationId xmlns:a16="http://schemas.microsoft.com/office/drawing/2014/main" id="{A807CF7C-9321-45B8-93F3-221AEAF25D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19707" y="1164129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5" name="Segnaposto testo 11">
            <a:extLst>
              <a:ext uri="{FF2B5EF4-FFF2-40B4-BE49-F238E27FC236}">
                <a16:creationId xmlns:a16="http://schemas.microsoft.com/office/drawing/2014/main" id="{0D2F6ED0-1231-4CED-9003-8C4CFEF0C2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19707" y="1403436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6" name="Segnaposto testo 11">
            <a:extLst>
              <a:ext uri="{FF2B5EF4-FFF2-40B4-BE49-F238E27FC236}">
                <a16:creationId xmlns:a16="http://schemas.microsoft.com/office/drawing/2014/main" id="{5DFD87B3-3BAA-4748-999D-A924A7752E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19707" y="164274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7" name="Segnaposto testo 11">
            <a:extLst>
              <a:ext uri="{FF2B5EF4-FFF2-40B4-BE49-F238E27FC236}">
                <a16:creationId xmlns:a16="http://schemas.microsoft.com/office/drawing/2014/main" id="{875AAD66-55F5-4FF0-A5DD-5A950F6B94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19707" y="1860324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6492645C-7F95-4825-93CA-EEBDDDFBB4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0797" y="617623"/>
            <a:ext cx="4229100" cy="4373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3000">
                <a:latin typeface="+mj-lt"/>
              </a:defRPr>
            </a:lvl1pPr>
          </a:lstStyle>
          <a:p>
            <a:pPr lvl="0"/>
            <a:r>
              <a:rPr lang="it-IT" dirty="0"/>
              <a:t>INSERISCI IL TITOLO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C4DCFE57-C015-47A4-AD90-3F77F6A9C88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5019" y="1258656"/>
            <a:ext cx="7983538" cy="5383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/>
            </a:lvl1pPr>
          </a:lstStyle>
          <a:p>
            <a:r>
              <a:rPr lang="it-IT" dirty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3104396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pos="13599">
          <p15:clr>
            <a:srgbClr val="FBAE40"/>
          </p15:clr>
        </p15:guide>
        <p15:guide id="3" pos="98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7C1D56-1912-4E97-8872-06A45FF693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1288" y="3913211"/>
            <a:ext cx="1896172" cy="6611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25" b="0" i="0" u="none" strike="noStrike" cap="none" spc="0" normalizeH="0" baseline="0" dirty="0" smtClean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+mn-lt"/>
                <a:ea typeface="DINPro-Bold"/>
                <a:cs typeface="DINPro-Bold"/>
                <a:sym typeface="Helvetica Neue"/>
              </a:defRPr>
            </a:lvl1pPr>
          </a:lstStyle>
          <a:p>
            <a:pPr marL="0" marR="0" lvl="0" indent="0" algn="l" defTabSz="121916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Tx/>
              <a:buNone/>
              <a:tabLst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</a:p>
          <a:p>
            <a:pPr lvl="0"/>
            <a:r>
              <a:rPr lang="it-IT" dirty="0"/>
              <a:t>Ruolo</a:t>
            </a:r>
          </a:p>
        </p:txBody>
      </p:sp>
      <p:sp>
        <p:nvSpPr>
          <p:cNvPr id="57" name="Segnaposto testo 3">
            <a:extLst>
              <a:ext uri="{FF2B5EF4-FFF2-40B4-BE49-F238E27FC236}">
                <a16:creationId xmlns:a16="http://schemas.microsoft.com/office/drawing/2014/main" id="{804D1E5E-B208-4248-9129-EB6BBA5C2A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7859" y="5198277"/>
            <a:ext cx="1743030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lorem.ipsum@arcolab.org</a:t>
            </a:r>
          </a:p>
        </p:txBody>
      </p:sp>
      <p:sp>
        <p:nvSpPr>
          <p:cNvPr id="58" name="Segnaposto testo 3">
            <a:extLst>
              <a:ext uri="{FF2B5EF4-FFF2-40B4-BE49-F238E27FC236}">
                <a16:creationId xmlns:a16="http://schemas.microsoft.com/office/drawing/2014/main" id="{9F85AFE5-C90B-4A29-BBA1-84096C3786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7859" y="6056694"/>
            <a:ext cx="1743030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lorem.ipsum@arcolab.org</a:t>
            </a:r>
          </a:p>
        </p:txBody>
      </p:sp>
      <p:sp>
        <p:nvSpPr>
          <p:cNvPr id="59" name="Segnaposto testo 3">
            <a:extLst>
              <a:ext uri="{FF2B5EF4-FFF2-40B4-BE49-F238E27FC236}">
                <a16:creationId xmlns:a16="http://schemas.microsoft.com/office/drawing/2014/main" id="{650D4F03-BD4A-4B07-9EC9-37817523C7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31053" y="4338979"/>
            <a:ext cx="2114878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25" b="0" i="0" u="none" strike="noStrike" cap="none" spc="0" normalizeH="0" baseline="0" dirty="0" smtClean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DINPro-Bold"/>
                <a:ea typeface="DINPro-Bold"/>
                <a:cs typeface="DINPro-Bold"/>
                <a:sym typeface="Helvetica Neue"/>
              </a:defRPr>
            </a:lvl1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60" name="Segnaposto testo 3">
            <a:extLst>
              <a:ext uri="{FF2B5EF4-FFF2-40B4-BE49-F238E27FC236}">
                <a16:creationId xmlns:a16="http://schemas.microsoft.com/office/drawing/2014/main" id="{BDB15656-E2EE-436B-AC65-86418CBE5B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31053" y="4619571"/>
            <a:ext cx="2114878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325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Italic"/>
                <a:ea typeface="DINPro-Italic"/>
                <a:cs typeface="DINPro-Italic"/>
                <a:sym typeface="Helvetica Neue"/>
              </a:defRPr>
            </a:lvl1pPr>
          </a:lstStyle>
          <a:p>
            <a:pPr lvl="0"/>
            <a:r>
              <a:rPr lang="it-IT" dirty="0"/>
              <a:t>Ruolo</a:t>
            </a:r>
          </a:p>
        </p:txBody>
      </p:sp>
      <p:sp>
        <p:nvSpPr>
          <p:cNvPr id="61" name="Segnaposto testo 3">
            <a:extLst>
              <a:ext uri="{FF2B5EF4-FFF2-40B4-BE49-F238E27FC236}">
                <a16:creationId xmlns:a16="http://schemas.microsoft.com/office/drawing/2014/main" id="{05DF9E21-CE45-4183-9686-E4F050831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6977" y="5283508"/>
            <a:ext cx="1743030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lorem.ipsum@arcolab.org</a:t>
            </a:r>
          </a:p>
        </p:txBody>
      </p:sp>
      <p:sp>
        <p:nvSpPr>
          <p:cNvPr id="62" name="Segnaposto testo 3">
            <a:extLst>
              <a:ext uri="{FF2B5EF4-FFF2-40B4-BE49-F238E27FC236}">
                <a16:creationId xmlns:a16="http://schemas.microsoft.com/office/drawing/2014/main" id="{90116391-0F07-4D5A-A0FC-7107209DB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016977" y="5793541"/>
            <a:ext cx="1743030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lorem.ipsum@arcolab.org</a:t>
            </a:r>
          </a:p>
        </p:txBody>
      </p:sp>
      <p:sp>
        <p:nvSpPr>
          <p:cNvPr id="72" name="Segnaposto immagine 5">
            <a:extLst>
              <a:ext uri="{FF2B5EF4-FFF2-40B4-BE49-F238E27FC236}">
                <a16:creationId xmlns:a16="http://schemas.microsoft.com/office/drawing/2014/main" id="{77771722-39F1-46D0-8EA7-3CF39704DB5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399573" y="1956964"/>
            <a:ext cx="1879600" cy="187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000" b="0" i="0" u="none" strike="noStrike" cap="none" spc="0" baseline="0" dirty="0" smtClean="0">
                <a:solidFill>
                  <a:schemeClr val="bg1"/>
                </a:solidFill>
                <a:uFillTx/>
                <a:latin typeface="DINPro-Regular" panose="02000503030000020004" pitchFamily="2" charset="0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it-IT" dirty="0"/>
              <a:t>Inserisci fotina</a:t>
            </a:r>
          </a:p>
          <a:p>
            <a:endParaRPr lang="it-IT" dirty="0"/>
          </a:p>
        </p:txBody>
      </p:sp>
      <p:sp>
        <p:nvSpPr>
          <p:cNvPr id="73" name="Segnaposto immagine 5">
            <a:extLst>
              <a:ext uri="{FF2B5EF4-FFF2-40B4-BE49-F238E27FC236}">
                <a16:creationId xmlns:a16="http://schemas.microsoft.com/office/drawing/2014/main" id="{E4B1E009-8203-40DC-BEB8-079F1DE1816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948692" y="1973701"/>
            <a:ext cx="1879600" cy="187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000" b="0" i="0" u="none" strike="noStrike" cap="none" spc="0" baseline="0" dirty="0" smtClean="0">
                <a:solidFill>
                  <a:schemeClr val="bg1"/>
                </a:solidFill>
                <a:uFillTx/>
                <a:latin typeface="DINPro-Regular" panose="02000503030000020004" pitchFamily="2" charset="0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it-IT" dirty="0"/>
              <a:t>Inserisci fotina</a:t>
            </a:r>
          </a:p>
          <a:p>
            <a:endParaRPr lang="it-IT" dirty="0"/>
          </a:p>
        </p:txBody>
      </p:sp>
      <p:sp>
        <p:nvSpPr>
          <p:cNvPr id="24" name="Segnaposto testo 11">
            <a:extLst>
              <a:ext uri="{FF2B5EF4-FFF2-40B4-BE49-F238E27FC236}">
                <a16:creationId xmlns:a16="http://schemas.microsoft.com/office/drawing/2014/main" id="{F4627A2A-C5CB-4BD8-A5CB-003BB901AD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719707" y="94106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6" name="Segnaposto testo 11">
            <a:extLst>
              <a:ext uri="{FF2B5EF4-FFF2-40B4-BE49-F238E27FC236}">
                <a16:creationId xmlns:a16="http://schemas.microsoft.com/office/drawing/2014/main" id="{798C9EDD-FC3B-43F3-88B1-5FB73B00B1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719707" y="737480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1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7" name="Segnaposto testo 11">
            <a:extLst>
              <a:ext uri="{FF2B5EF4-FFF2-40B4-BE49-F238E27FC236}">
                <a16:creationId xmlns:a16="http://schemas.microsoft.com/office/drawing/2014/main" id="{BD4CE417-BF08-4705-AF8D-6C3E14F3D1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719707" y="1164129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8" name="Segnaposto testo 11">
            <a:extLst>
              <a:ext uri="{FF2B5EF4-FFF2-40B4-BE49-F238E27FC236}">
                <a16:creationId xmlns:a16="http://schemas.microsoft.com/office/drawing/2014/main" id="{B5A5B1B0-C634-4D57-9755-9C4EEE121B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719707" y="1403436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29" name="Segnaposto testo 11">
            <a:extLst>
              <a:ext uri="{FF2B5EF4-FFF2-40B4-BE49-F238E27FC236}">
                <a16:creationId xmlns:a16="http://schemas.microsoft.com/office/drawing/2014/main" id="{4F0FC943-6522-4F26-B521-DAF740B0BE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719707" y="1642742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30" name="Segnaposto testo 11">
            <a:extLst>
              <a:ext uri="{FF2B5EF4-FFF2-40B4-BE49-F238E27FC236}">
                <a16:creationId xmlns:a16="http://schemas.microsoft.com/office/drawing/2014/main" id="{53C06988-EC9E-4E29-AD33-2E9339C7BE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719707" y="1860324"/>
            <a:ext cx="879843" cy="1976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0" lang="it-IT" sz="10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 Pro Bold" panose="020B0504020101020102" pitchFamily="34" charset="77"/>
                <a:ea typeface="DINPro-Regular"/>
                <a:cs typeface="DIN Pro Bold" panose="020B0504020101020102" pitchFamily="34" charset="77"/>
                <a:sym typeface="DINPro-Regular"/>
              </a:defRPr>
            </a:lvl1pPr>
          </a:lstStyle>
          <a:p>
            <a:pPr lvl="0"/>
            <a:r>
              <a:rPr lang="it-IT" dirty="0"/>
              <a:t>LOREM ISPUM</a:t>
            </a:r>
          </a:p>
        </p:txBody>
      </p:sp>
      <p:sp>
        <p:nvSpPr>
          <p:cNvPr id="79" name="Segnaposto testo 3">
            <a:extLst>
              <a:ext uri="{FF2B5EF4-FFF2-40B4-BE49-F238E27FC236}">
                <a16:creationId xmlns:a16="http://schemas.microsoft.com/office/drawing/2014/main" id="{C2140450-3861-4905-8228-9D1F7B0330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13944" y="3913211"/>
            <a:ext cx="1896172" cy="6611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25" b="0" i="0" u="none" strike="noStrike" cap="none" spc="0" normalizeH="0" baseline="0" dirty="0" smtClean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+mn-lt"/>
                <a:ea typeface="DINPro-Bold"/>
                <a:cs typeface="DINPro-Bold"/>
                <a:sym typeface="Helvetica Neue"/>
              </a:defRPr>
            </a:lvl1pPr>
          </a:lstStyle>
          <a:p>
            <a:pPr marL="0" marR="0" lvl="0" indent="0" algn="l" defTabSz="121916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Tx/>
              <a:buNone/>
              <a:tabLst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</a:p>
          <a:p>
            <a:pPr lvl="0"/>
            <a:r>
              <a:rPr lang="it-IT" dirty="0"/>
              <a:t>Ruolo</a:t>
            </a:r>
          </a:p>
        </p:txBody>
      </p:sp>
      <p:sp>
        <p:nvSpPr>
          <p:cNvPr id="80" name="Segnaposto testo 3">
            <a:extLst>
              <a:ext uri="{FF2B5EF4-FFF2-40B4-BE49-F238E27FC236}">
                <a16:creationId xmlns:a16="http://schemas.microsoft.com/office/drawing/2014/main" id="{5C30DC86-BDA5-4F45-B054-77E809F02F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0515" y="5198277"/>
            <a:ext cx="1743030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lorem.ipsum@arcolab.org</a:t>
            </a:r>
          </a:p>
        </p:txBody>
      </p:sp>
      <p:sp>
        <p:nvSpPr>
          <p:cNvPr id="81" name="Segnaposto testo 3">
            <a:extLst>
              <a:ext uri="{FF2B5EF4-FFF2-40B4-BE49-F238E27FC236}">
                <a16:creationId xmlns:a16="http://schemas.microsoft.com/office/drawing/2014/main" id="{4B631446-E417-4C22-A4AE-A0475061E8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90515" y="6056694"/>
            <a:ext cx="1743030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lorem.ipsum@arcolab.org</a:t>
            </a:r>
          </a:p>
        </p:txBody>
      </p:sp>
      <p:sp>
        <p:nvSpPr>
          <p:cNvPr id="82" name="Segnaposto immagine 5">
            <a:extLst>
              <a:ext uri="{FF2B5EF4-FFF2-40B4-BE49-F238E27FC236}">
                <a16:creationId xmlns:a16="http://schemas.microsoft.com/office/drawing/2014/main" id="{C1E21D6B-FE3B-4291-9A42-90D6976D65B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22230" y="1956964"/>
            <a:ext cx="1879600" cy="187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000" b="0" i="0" u="none" strike="noStrike" cap="none" spc="0" baseline="0" dirty="0" smtClean="0">
                <a:solidFill>
                  <a:schemeClr val="bg1"/>
                </a:solidFill>
                <a:uFillTx/>
                <a:latin typeface="DINPro-Regular" panose="02000503030000020004" pitchFamily="2" charset="0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it-IT" dirty="0"/>
              <a:t>Inserisci fotina</a:t>
            </a:r>
          </a:p>
          <a:p>
            <a:endParaRPr lang="it-IT" dirty="0"/>
          </a:p>
        </p:txBody>
      </p:sp>
      <p:sp>
        <p:nvSpPr>
          <p:cNvPr id="85" name="Segnaposto testo 3">
            <a:extLst>
              <a:ext uri="{FF2B5EF4-FFF2-40B4-BE49-F238E27FC236}">
                <a16:creationId xmlns:a16="http://schemas.microsoft.com/office/drawing/2014/main" id="{A34CE848-3E4C-4489-89AA-D9D6420AF31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60030" y="3926752"/>
            <a:ext cx="1896172" cy="6611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25" b="0" i="0" u="none" strike="noStrike" cap="none" spc="0" normalizeH="0" baseline="0" dirty="0" smtClean="0">
                <a:ln>
                  <a:noFill/>
                </a:ln>
                <a:solidFill>
                  <a:srgbClr val="BCCB19"/>
                </a:solidFill>
                <a:effectLst/>
                <a:uFillTx/>
                <a:latin typeface="+mn-lt"/>
                <a:ea typeface="DINPro-Bold"/>
                <a:cs typeface="DINPro-Bold"/>
                <a:sym typeface="Helvetica Neue"/>
              </a:defRPr>
            </a:lvl1pPr>
          </a:lstStyle>
          <a:p>
            <a:pPr marL="0" marR="0" lvl="0" indent="0" algn="l" defTabSz="1219169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23000"/>
              <a:buFontTx/>
              <a:buNone/>
              <a:tabLst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</a:p>
          <a:p>
            <a:pPr lvl="0"/>
            <a:r>
              <a:rPr lang="it-IT" dirty="0"/>
              <a:t>Ruolo</a:t>
            </a:r>
          </a:p>
        </p:txBody>
      </p:sp>
      <p:sp>
        <p:nvSpPr>
          <p:cNvPr id="86" name="Segnaposto testo 3">
            <a:extLst>
              <a:ext uri="{FF2B5EF4-FFF2-40B4-BE49-F238E27FC236}">
                <a16:creationId xmlns:a16="http://schemas.microsoft.com/office/drawing/2014/main" id="{AF408A3E-288A-46AE-8A1B-53E40E50D2F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36601" y="5211818"/>
            <a:ext cx="1743030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lorem.ipsum@arcolab.org</a:t>
            </a:r>
          </a:p>
        </p:txBody>
      </p:sp>
      <p:sp>
        <p:nvSpPr>
          <p:cNvPr id="87" name="Segnaposto testo 3">
            <a:extLst>
              <a:ext uri="{FF2B5EF4-FFF2-40B4-BE49-F238E27FC236}">
                <a16:creationId xmlns:a16="http://schemas.microsoft.com/office/drawing/2014/main" id="{753A4268-02E5-4BAC-A6AF-5D40EC97D5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36601" y="6070235"/>
            <a:ext cx="1743030" cy="3078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9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lorem.ipsum@arcolab.org</a:t>
            </a:r>
          </a:p>
        </p:txBody>
      </p:sp>
      <p:sp>
        <p:nvSpPr>
          <p:cNvPr id="88" name="Segnaposto immagine 5">
            <a:extLst>
              <a:ext uri="{FF2B5EF4-FFF2-40B4-BE49-F238E27FC236}">
                <a16:creationId xmlns:a16="http://schemas.microsoft.com/office/drawing/2014/main" id="{410810FA-3C48-4853-8830-EB196E15B15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8315" y="1970505"/>
            <a:ext cx="1879600" cy="187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000" b="0" i="0" u="none" strike="noStrike" cap="none" spc="0" baseline="0" dirty="0" smtClean="0">
                <a:solidFill>
                  <a:schemeClr val="bg1"/>
                </a:solidFill>
                <a:uFillTx/>
                <a:latin typeface="DINPro-Regular" panose="02000503030000020004" pitchFamily="2" charset="0"/>
                <a:ea typeface="+mn-ea"/>
                <a:cs typeface="+mn-cs"/>
                <a:sym typeface="Helvetica Neue"/>
              </a:defRPr>
            </a:lvl1pPr>
          </a:lstStyle>
          <a:p>
            <a:pPr marL="0" marR="0" lvl="0" indent="0" algn="l" defTabSz="1219169" rtl="0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it-IT" dirty="0"/>
              <a:t>Inserisci fotina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43353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726">
          <p15:clr>
            <a:srgbClr val="FBAE40"/>
          </p15:clr>
        </p15:guide>
        <p15:guide id="4" orient="horz" pos="6361">
          <p15:clr>
            <a:srgbClr val="FBAE40"/>
          </p15:clr>
        </p15:guide>
        <p15:guide id="6" orient="horz" pos="7427">
          <p15:clr>
            <a:srgbClr val="FBAE40"/>
          </p15:clr>
        </p15:guide>
        <p15:guide id="8" pos="1359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1721CBC-4CE5-4B7B-ACDD-AE03A3224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22635"/>
            <a:ext cx="5932488" cy="71032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/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Imposta un’immagine per </a:t>
            </a:r>
          </a:p>
          <a:p>
            <a:r>
              <a:rPr lang="it-IT" dirty="0"/>
              <a:t>la presentazione del lavoro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F6A9F484-8875-4C6E-8E11-23302A70D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9276" y="2118691"/>
            <a:ext cx="5316538" cy="2112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lang="it-IT" sz="4100" b="0" i="0" u="none" strike="noStrike" cap="none" spc="0" baseline="0" dirty="0">
                <a:solidFill>
                  <a:schemeClr val="tx1"/>
                </a:solidFill>
                <a:uFillTx/>
                <a:latin typeface="DINPro-Regular"/>
                <a:ea typeface="DINPro-Regular"/>
                <a:cs typeface="DINPro-Regular"/>
                <a:sym typeface="Helvetica Neue"/>
              </a:defRPr>
            </a:lvl1pPr>
          </a:lstStyle>
          <a:p>
            <a:pPr lvl="0"/>
            <a:r>
              <a:rPr lang="it-IT" dirty="0"/>
              <a:t>Inserisci il titolo</a:t>
            </a:r>
          </a:p>
          <a:p>
            <a:pPr lvl="0"/>
            <a:r>
              <a:rPr lang="it-IT" dirty="0"/>
              <a:t>Del lavoro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D3F6936A-B623-470B-84AD-DECCC4547B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9276" y="4472653"/>
            <a:ext cx="3883819" cy="13231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il sottotitolo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1AD74A92-FD64-4962-B10D-A1BD14421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674" y="6270071"/>
            <a:ext cx="1360647" cy="4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834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635">
          <p15:clr>
            <a:srgbClr val="FBAE40"/>
          </p15:clr>
        </p15:guide>
        <p15:guide id="2" pos="815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">
            <a:extLst>
              <a:ext uri="{FF2B5EF4-FFF2-40B4-BE49-F238E27FC236}">
                <a16:creationId xmlns:a16="http://schemas.microsoft.com/office/drawing/2014/main" id="{5BCDC7B9-E1D6-4CA9-9959-CD04835D644E}"/>
              </a:ext>
            </a:extLst>
          </p:cNvPr>
          <p:cNvSpPr/>
          <p:nvPr userDrawn="1"/>
        </p:nvSpPr>
        <p:spPr>
          <a:xfrm>
            <a:off x="0" y="-180754"/>
            <a:ext cx="3256914" cy="7038754"/>
          </a:xfrm>
          <a:prstGeom prst="rect">
            <a:avLst/>
          </a:prstGeom>
          <a:solidFill>
            <a:srgbClr val="BCCB19">
              <a:alpha val="80392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DINPro-Regular" panose="02000503030000020004" pitchFamily="2" charset="0"/>
            </a:endParaRPr>
          </a:p>
        </p:txBody>
      </p:sp>
      <p:sp>
        <p:nvSpPr>
          <p:cNvPr id="7" name="Segnaposto testo 19">
            <a:extLst>
              <a:ext uri="{FF2B5EF4-FFF2-40B4-BE49-F238E27FC236}">
                <a16:creationId xmlns:a16="http://schemas.microsoft.com/office/drawing/2014/main" id="{5EFCB0A7-C6A8-40F3-ABAE-5694E08A1B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7519" y="1062209"/>
            <a:ext cx="5316538" cy="21129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lang="it-IT" sz="4100" b="0" i="0" u="none" strike="noStrike" cap="none" spc="0" baseline="0" dirty="0">
                <a:solidFill>
                  <a:schemeClr val="tx1"/>
                </a:solidFill>
                <a:uFillTx/>
                <a:latin typeface="DINPro-Regular"/>
                <a:ea typeface="DINPro-Regular"/>
                <a:cs typeface="DINPro-Regular"/>
                <a:sym typeface="Helvetica Neue"/>
              </a:defRPr>
            </a:lvl1pPr>
          </a:lstStyle>
          <a:p>
            <a:pPr lvl="0"/>
            <a:r>
              <a:rPr lang="it-IT" dirty="0"/>
              <a:t>Inserisci il titolo</a:t>
            </a:r>
          </a:p>
          <a:p>
            <a:pPr lvl="0"/>
            <a:r>
              <a:rPr lang="it-IT" dirty="0"/>
              <a:t>Del lavoro</a:t>
            </a:r>
          </a:p>
        </p:txBody>
      </p:sp>
      <p:sp>
        <p:nvSpPr>
          <p:cNvPr id="8" name="Segnaposto testo 21">
            <a:extLst>
              <a:ext uri="{FF2B5EF4-FFF2-40B4-BE49-F238E27FC236}">
                <a16:creationId xmlns:a16="http://schemas.microsoft.com/office/drawing/2014/main" id="{AC2BFF67-49BB-4DF0-A332-8B198AC2F0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7519" y="3563128"/>
            <a:ext cx="3883819" cy="13231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il sottotitolo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247437C-07A9-4B70-B512-508648CCC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4" y="6160646"/>
            <a:ext cx="1360647" cy="4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46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842">
          <p15:clr>
            <a:srgbClr val="FBAE40"/>
          </p15:clr>
        </p15:guide>
        <p15:guide id="2" pos="5389">
          <p15:clr>
            <a:srgbClr val="FBAE40"/>
          </p15:clr>
        </p15:guide>
        <p15:guide id="3" orient="horz" pos="200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usura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C1EDEA63-D72E-4015-A735-837705FF7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945" y="5661847"/>
            <a:ext cx="1870092" cy="647036"/>
          </a:xfrm>
          <a:prstGeom prst="rect">
            <a:avLst/>
          </a:prstGeom>
        </p:spPr>
      </p:pic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29884795-98C5-4161-A92E-05C8AA0410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22635"/>
            <a:ext cx="5932488" cy="71032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/>
            </a:lvl1pPr>
          </a:lstStyle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Imposta un’immagine per </a:t>
            </a:r>
          </a:p>
          <a:p>
            <a:r>
              <a:rPr lang="it-IT" dirty="0"/>
              <a:t>la presentazione del lavoro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50FFFA-248F-439D-8B57-B88DC4520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1484" y="1818718"/>
            <a:ext cx="3337719" cy="4765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CHIUSURA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3FEA88BD-4CB5-4BE8-9E0E-5BD80493DB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2444" y="2417318"/>
            <a:ext cx="3337719" cy="1157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 panose="02000503030000020004" pitchFamily="2" charset="0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testo di chiusura</a:t>
            </a:r>
          </a:p>
        </p:txBody>
      </p:sp>
      <p:sp>
        <p:nvSpPr>
          <p:cNvPr id="29" name="Segnaposto testo 24">
            <a:extLst>
              <a:ext uri="{FF2B5EF4-FFF2-40B4-BE49-F238E27FC236}">
                <a16:creationId xmlns:a16="http://schemas.microsoft.com/office/drawing/2014/main" id="{56192E55-1E4E-4AB8-9D88-99EB0A8D2D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1755" y="3883794"/>
            <a:ext cx="3337719" cy="322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 panose="02000503030000020004" pitchFamily="2" charset="0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contatti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674DDFF0-3A0B-47AA-9352-42A53789B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1755" y="4510181"/>
            <a:ext cx="3337719" cy="322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 panose="02000503030000020004" pitchFamily="2" charset="0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contatti</a:t>
            </a:r>
          </a:p>
        </p:txBody>
      </p:sp>
    </p:spTree>
    <p:extLst>
      <p:ext uri="{BB962C8B-B14F-4D97-AF65-F5344CB8AC3E}">
        <p14:creationId xmlns:p14="http://schemas.microsoft.com/office/powerpoint/2010/main" val="254210811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10">
          <p15:clr>
            <a:srgbClr val="FBAE40"/>
          </p15:clr>
        </p15:guide>
        <p15:guide id="2" pos="8633">
          <p15:clr>
            <a:srgbClr val="FBAE40"/>
          </p15:clr>
        </p15:guide>
        <p15:guide id="3" orient="horz" pos="3005">
          <p15:clr>
            <a:srgbClr val="FBAE40"/>
          </p15:clr>
        </p15:guide>
        <p15:guide id="4" orient="horz" pos="5114">
          <p15:clr>
            <a:srgbClr val="FBAE40"/>
          </p15:clr>
        </p15:guide>
        <p15:guide id="5" orient="horz" pos="588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0AD70-D8EE-4B0B-B6A8-2F4C266B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503834-7BEA-4C4D-9810-74123FB71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BE9223-6AE9-40FF-A095-825777DF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F63FB5-49DD-42E3-B448-FD659018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6AB941-AD5F-4ECE-BE4F-BFBEF812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76668C-1DC6-4142-8495-8E3AAD84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119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usura senz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B4297DA0-1C76-4BB7-8211-7CDA4F3F0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945" y="5661847"/>
            <a:ext cx="1870092" cy="647036"/>
          </a:xfrm>
          <a:prstGeom prst="rect">
            <a:avLst/>
          </a:prstGeom>
        </p:spPr>
      </p:pic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E2308F62-4426-488A-8B28-EEB573E26E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1484" y="1818718"/>
            <a:ext cx="3337719" cy="4765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CHIUSURA</a:t>
            </a:r>
          </a:p>
        </p:txBody>
      </p:sp>
      <p:sp>
        <p:nvSpPr>
          <p:cNvPr id="20" name="Segnaposto testo 24">
            <a:extLst>
              <a:ext uri="{FF2B5EF4-FFF2-40B4-BE49-F238E27FC236}">
                <a16:creationId xmlns:a16="http://schemas.microsoft.com/office/drawing/2014/main" id="{6C1CDE87-9115-4EB8-8F46-5824F181F1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484" y="2417318"/>
            <a:ext cx="3337719" cy="1157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 panose="02000503030000020004" pitchFamily="2" charset="0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testo di chiusura</a:t>
            </a:r>
          </a:p>
        </p:txBody>
      </p:sp>
      <p:sp>
        <p:nvSpPr>
          <p:cNvPr id="21" name="Segnaposto testo 24">
            <a:extLst>
              <a:ext uri="{FF2B5EF4-FFF2-40B4-BE49-F238E27FC236}">
                <a16:creationId xmlns:a16="http://schemas.microsoft.com/office/drawing/2014/main" id="{4A9C8C46-C91E-478F-B099-9F8E4EA65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51755" y="3883794"/>
            <a:ext cx="3337719" cy="322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 panose="02000503030000020004" pitchFamily="2" charset="0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contatti</a:t>
            </a:r>
          </a:p>
        </p:txBody>
      </p:sp>
      <p:sp>
        <p:nvSpPr>
          <p:cNvPr id="22" name="Segnaposto testo 24">
            <a:extLst>
              <a:ext uri="{FF2B5EF4-FFF2-40B4-BE49-F238E27FC236}">
                <a16:creationId xmlns:a16="http://schemas.microsoft.com/office/drawing/2014/main" id="{D96EC445-2D1C-465C-AFD5-729B857BB1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1755" y="4510181"/>
            <a:ext cx="3337719" cy="322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kumimoji="0" lang="it-IT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DINPro-Regular" panose="02000503030000020004" pitchFamily="2" charset="0"/>
                <a:ea typeface="DINPro-Regular"/>
                <a:cs typeface="DINPro-Regular"/>
                <a:sym typeface="DINPro-Regular"/>
              </a:defRPr>
            </a:lvl1pPr>
          </a:lstStyle>
          <a:p>
            <a:pPr lvl="0"/>
            <a:r>
              <a:rPr lang="it-IT" dirty="0"/>
              <a:t>Inserisci contatti</a:t>
            </a:r>
          </a:p>
        </p:txBody>
      </p:sp>
      <p:sp>
        <p:nvSpPr>
          <p:cNvPr id="23" name="Rettangolo">
            <a:extLst>
              <a:ext uri="{FF2B5EF4-FFF2-40B4-BE49-F238E27FC236}">
                <a16:creationId xmlns:a16="http://schemas.microsoft.com/office/drawing/2014/main" id="{B2F9339E-EB29-4CEE-ADC9-1842E624E5EA}"/>
              </a:ext>
            </a:extLst>
          </p:cNvPr>
          <p:cNvSpPr/>
          <p:nvPr userDrawn="1"/>
        </p:nvSpPr>
        <p:spPr>
          <a:xfrm>
            <a:off x="-103239" y="-118407"/>
            <a:ext cx="5937884" cy="6976407"/>
          </a:xfrm>
          <a:prstGeom prst="rect">
            <a:avLst/>
          </a:prstGeom>
          <a:solidFill>
            <a:srgbClr val="BCCB19">
              <a:alpha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>
              <a:latin typeface="DINPro-Regular" panose="02000503030000020004" pitchFamily="2" charset="0"/>
            </a:endParaRP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BE6CCAF2-46E4-4A10-BCFA-E8636AC34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1869" y="2327048"/>
            <a:ext cx="4125119" cy="24931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Inserisci tipo 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8071000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687">
          <p15:clr>
            <a:srgbClr val="FBAE40"/>
          </p15:clr>
        </p15:guide>
        <p15:guide id="3" orient="horz" pos="3299">
          <p15:clr>
            <a:srgbClr val="FBAE40"/>
          </p15:clr>
        </p15:guide>
        <p15:guide id="4" orient="horz" pos="5114">
          <p15:clr>
            <a:srgbClr val="FBAE40"/>
          </p15:clr>
        </p15:guide>
        <p15:guide id="5" orient="horz" pos="588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05577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708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217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131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03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398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624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504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06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B6145-A5BD-49E4-A9BE-CB44CF3A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CA1FDA-78A5-4604-B8AA-9A5B3969B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D673FE-6FC2-4846-98C4-2657247A3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915811-C3EE-4E74-B23D-8B2B6B1D1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3100EFE-B747-4B5B-98B5-041719749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58EA2CE-F608-4677-891E-678F3D27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B564A6F-FA11-4510-8C93-25D477F6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A2163A-DAD3-450F-BB54-E03667B4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173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54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6529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568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860300" y="3683633"/>
            <a:ext cx="89820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5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/>
          <p:nvPr/>
        </p:nvSpPr>
        <p:spPr>
          <a:xfrm>
            <a:off x="7917661" y="3377551"/>
            <a:ext cx="9624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/>
          <p:nvPr/>
        </p:nvSpPr>
        <p:spPr>
          <a:xfrm>
            <a:off x="8879815" y="3377551"/>
            <a:ext cx="9624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/>
          <p:nvPr/>
        </p:nvSpPr>
        <p:spPr>
          <a:xfrm>
            <a:off x="-1" y="3377551"/>
            <a:ext cx="9624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/>
          <p:nvPr/>
        </p:nvSpPr>
        <p:spPr>
          <a:xfrm>
            <a:off x="961900" y="3377551"/>
            <a:ext cx="6955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773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1219170" lvl="1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2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2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 l="7641" r="9296" b="22851"/>
          <a:stretch/>
        </p:blipFill>
        <p:spPr>
          <a:xfrm>
            <a:off x="10534316" y="6207601"/>
            <a:ext cx="1535481" cy="491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116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50815" y="6319511"/>
            <a:ext cx="1775325" cy="456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42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225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98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74493-29E6-44A2-848B-F81D1BE4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74E9AE-12C7-4B6F-9956-428B8CAF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240966-94B1-44B8-A6AE-9FAB2F06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B76DA3-C685-4CE9-B3BB-41AF5614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82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1D92C2-6760-446C-A335-F81DE5AFC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F1B5CDE-A022-4691-9FF5-4D8CED32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300684-D9C3-4AE1-9942-00F27EB2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53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526D8-99D2-452E-A965-3D5B891C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5A0CE2-2183-46CE-89F2-08039BCB7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71F305-4FB7-4F4E-A8FE-1396E617B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F896DD-4863-4665-9EFC-C4926C0A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041122-37C1-424E-AC07-E3E35A5F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5C385A-BFC5-49DD-8D38-308620F4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0F67EA-44B6-40DF-8B48-6E67BB96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3CBDDEA-BE91-4D44-A147-FE19CFE62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6C3C-1248-4EFA-8647-8B5E2A172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1B01B6-AFF5-44B8-8615-5CC7FA0C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CEE952-58DB-4DFF-9BC6-4247A5A2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45F8AF-28DC-42AC-ACAA-3BF6511C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7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899A57B-0827-4007-A539-170F68F9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866D6C-D994-4BDB-8175-E38237B0A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E06E5D-9B68-4760-A987-183D4A584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A883-9BD0-419D-A347-3C8D9A5C708B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8DBBD9-F434-4B03-8F5E-3EC97CFFE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84F033-21D7-445C-A3C1-9FC75D19D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1855-BB4F-4EF4-B532-7A09388E35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0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362A-D613-4A86-A24F-3D609C72272F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F3450A-9F1F-4AFA-A07E-D3D8003A33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99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16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rgbClr val="000000"/>
          </a:solidFill>
          <a:uFillTx/>
          <a:latin typeface="DINPro-Regular" panose="02000503030000020004" pitchFamily="2" charset="0"/>
          <a:ea typeface="+mn-ea"/>
          <a:cs typeface="+mn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DINPro-Regular" panose="02000503030000020004" pitchFamily="2" charset="0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DINPro-Regular" panose="02000503030000020004" pitchFamily="2" charset="0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DINPro-Regular" panose="02000503030000020004" pitchFamily="2" charset="0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DINPro-Regular" panose="02000503030000020004" pitchFamily="2" charset="0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DINPro-Regular" panose="02000503030000020004" pitchFamily="2" charset="0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51FE-8972-4013-8E2E-0FC078EC4D63}" type="datetimeFigureOut">
              <a:rPr lang="it-IT" smtClean="0"/>
              <a:t>15/12/2022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B731-E8CA-4147-855D-A4394B9DCA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45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5906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olab.org/impact-evaluation-impatt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8">
            <a:extLst>
              <a:ext uri="{FF2B5EF4-FFF2-40B4-BE49-F238E27FC236}">
                <a16:creationId xmlns:a16="http://schemas.microsoft.com/office/drawing/2014/main" id="{E547D54A-F46D-4BDC-A120-E610F77A13D6}"/>
              </a:ext>
            </a:extLst>
          </p:cNvPr>
          <p:cNvSpPr/>
          <p:nvPr/>
        </p:nvSpPr>
        <p:spPr>
          <a:xfrm rot="20712638">
            <a:off x="-6349" y="-604839"/>
            <a:ext cx="4654550" cy="1209676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  <a:gd name="connsiteX0" fmla="*/ 213007 w 9233018"/>
              <a:gd name="connsiteY0" fmla="*/ 0 h 1758889"/>
              <a:gd name="connsiteX1" fmla="*/ 9233018 w 9233018"/>
              <a:gd name="connsiteY1" fmla="*/ 1751652 h 1758889"/>
              <a:gd name="connsiteX2" fmla="*/ 9169601 w 9233018"/>
              <a:gd name="connsiteY2" fmla="*/ 1758889 h 1758889"/>
              <a:gd name="connsiteX3" fmla="*/ -1 w 9233018"/>
              <a:gd name="connsiteY3" fmla="*/ 1720658 h 1758889"/>
              <a:gd name="connsiteX4" fmla="*/ 213007 w 9233018"/>
              <a:gd name="connsiteY4" fmla="*/ 0 h 1758889"/>
              <a:gd name="connsiteX0" fmla="*/ 213007 w 9233018"/>
              <a:gd name="connsiteY0" fmla="*/ 0 h 1798514"/>
              <a:gd name="connsiteX1" fmla="*/ 9233018 w 9233018"/>
              <a:gd name="connsiteY1" fmla="*/ 1751652 h 1798514"/>
              <a:gd name="connsiteX2" fmla="*/ 9218312 w 9233018"/>
              <a:gd name="connsiteY2" fmla="*/ 1798514 h 1798514"/>
              <a:gd name="connsiteX3" fmla="*/ -1 w 9233018"/>
              <a:gd name="connsiteY3" fmla="*/ 1720658 h 1798514"/>
              <a:gd name="connsiteX4" fmla="*/ 213007 w 9233018"/>
              <a:gd name="connsiteY4" fmla="*/ 0 h 1798514"/>
              <a:gd name="connsiteX0" fmla="*/ 213007 w 9232004"/>
              <a:gd name="connsiteY0" fmla="*/ 0 h 1801249"/>
              <a:gd name="connsiteX1" fmla="*/ 9232005 w 9232004"/>
              <a:gd name="connsiteY1" fmla="*/ 1801249 h 1801249"/>
              <a:gd name="connsiteX2" fmla="*/ 9218312 w 9232004"/>
              <a:gd name="connsiteY2" fmla="*/ 1798514 h 1801249"/>
              <a:gd name="connsiteX3" fmla="*/ -1 w 9232004"/>
              <a:gd name="connsiteY3" fmla="*/ 1720658 h 1801249"/>
              <a:gd name="connsiteX4" fmla="*/ 213007 w 9232004"/>
              <a:gd name="connsiteY4" fmla="*/ 0 h 1801249"/>
              <a:gd name="connsiteX0" fmla="*/ 186179 w 9205176"/>
              <a:gd name="connsiteY0" fmla="*/ 0 h 1801249"/>
              <a:gd name="connsiteX1" fmla="*/ 9205177 w 9205176"/>
              <a:gd name="connsiteY1" fmla="*/ 1801249 h 1801249"/>
              <a:gd name="connsiteX2" fmla="*/ 9191484 w 9205176"/>
              <a:gd name="connsiteY2" fmla="*/ 1798514 h 1801249"/>
              <a:gd name="connsiteX3" fmla="*/ 0 w 9205176"/>
              <a:gd name="connsiteY3" fmla="*/ 1543149 h 1801249"/>
              <a:gd name="connsiteX4" fmla="*/ 186179 w 9205176"/>
              <a:gd name="connsiteY4" fmla="*/ 0 h 1801249"/>
              <a:gd name="connsiteX0" fmla="*/ 186179 w 10167822"/>
              <a:gd name="connsiteY0" fmla="*/ 0 h 1992857"/>
              <a:gd name="connsiteX1" fmla="*/ 9205177 w 10167822"/>
              <a:gd name="connsiteY1" fmla="*/ 1801249 h 1992857"/>
              <a:gd name="connsiteX2" fmla="*/ 10167823 w 10167822"/>
              <a:gd name="connsiteY2" fmla="*/ 1992858 h 1992857"/>
              <a:gd name="connsiteX3" fmla="*/ 0 w 10167822"/>
              <a:gd name="connsiteY3" fmla="*/ 1543149 h 1992857"/>
              <a:gd name="connsiteX4" fmla="*/ 186179 w 10167822"/>
              <a:gd name="connsiteY4" fmla="*/ 0 h 1992857"/>
              <a:gd name="connsiteX0" fmla="*/ 126789 w 10108432"/>
              <a:gd name="connsiteY0" fmla="*/ 0 h 1992858"/>
              <a:gd name="connsiteX1" fmla="*/ 9145787 w 10108432"/>
              <a:gd name="connsiteY1" fmla="*/ 1801249 h 1992858"/>
              <a:gd name="connsiteX2" fmla="*/ 10108433 w 10108432"/>
              <a:gd name="connsiteY2" fmla="*/ 1992858 h 1992858"/>
              <a:gd name="connsiteX3" fmla="*/ 1 w 10108432"/>
              <a:gd name="connsiteY3" fmla="*/ 1383124 h 1992858"/>
              <a:gd name="connsiteX4" fmla="*/ 126789 w 10108432"/>
              <a:gd name="connsiteY4" fmla="*/ 0 h 1992858"/>
              <a:gd name="connsiteX0" fmla="*/ 238171 w 10108432"/>
              <a:gd name="connsiteY0" fmla="*/ -1 h 1970612"/>
              <a:gd name="connsiteX1" fmla="*/ 9145787 w 10108432"/>
              <a:gd name="connsiteY1" fmla="*/ 1779003 h 1970612"/>
              <a:gd name="connsiteX2" fmla="*/ 10108433 w 10108432"/>
              <a:gd name="connsiteY2" fmla="*/ 1970612 h 1970612"/>
              <a:gd name="connsiteX3" fmla="*/ 1 w 10108432"/>
              <a:gd name="connsiteY3" fmla="*/ 1360878 h 1970612"/>
              <a:gd name="connsiteX4" fmla="*/ 238171 w 10108432"/>
              <a:gd name="connsiteY4" fmla="*/ -1 h 1970612"/>
              <a:gd name="connsiteX0" fmla="*/ 170211 w 10040472"/>
              <a:gd name="connsiteY0" fmla="*/ 0 h 1970613"/>
              <a:gd name="connsiteX1" fmla="*/ 9077827 w 10040472"/>
              <a:gd name="connsiteY1" fmla="*/ 1779004 h 1970613"/>
              <a:gd name="connsiteX2" fmla="*/ 10040473 w 10040472"/>
              <a:gd name="connsiteY2" fmla="*/ 1970613 h 1970613"/>
              <a:gd name="connsiteX3" fmla="*/ -1 w 10040472"/>
              <a:gd name="connsiteY3" fmla="*/ 1365751 h 1970613"/>
              <a:gd name="connsiteX4" fmla="*/ 170211 w 10040472"/>
              <a:gd name="connsiteY4" fmla="*/ 0 h 1970613"/>
              <a:gd name="connsiteX0" fmla="*/ 170211 w 10394709"/>
              <a:gd name="connsiteY0" fmla="*/ 0 h 2055982"/>
              <a:gd name="connsiteX1" fmla="*/ 9077827 w 10394709"/>
              <a:gd name="connsiteY1" fmla="*/ 1779004 h 2055982"/>
              <a:gd name="connsiteX2" fmla="*/ 10394709 w 10394709"/>
              <a:gd name="connsiteY2" fmla="*/ 2055982 h 2055982"/>
              <a:gd name="connsiteX3" fmla="*/ -1 w 10394709"/>
              <a:gd name="connsiteY3" fmla="*/ 1365751 h 2055982"/>
              <a:gd name="connsiteX4" fmla="*/ 170211 w 10394709"/>
              <a:gd name="connsiteY4" fmla="*/ 0 h 2055982"/>
              <a:gd name="connsiteX0" fmla="*/ 170211 w 10399331"/>
              <a:gd name="connsiteY0" fmla="*/ 0 h 2043534"/>
              <a:gd name="connsiteX1" fmla="*/ 9077827 w 10399331"/>
              <a:gd name="connsiteY1" fmla="*/ 1779004 h 2043534"/>
              <a:gd name="connsiteX2" fmla="*/ 10399332 w 10399331"/>
              <a:gd name="connsiteY2" fmla="*/ 2043533 h 2043534"/>
              <a:gd name="connsiteX3" fmla="*/ -1 w 10399331"/>
              <a:gd name="connsiteY3" fmla="*/ 1365751 h 2043534"/>
              <a:gd name="connsiteX4" fmla="*/ 170211 w 10399331"/>
              <a:gd name="connsiteY4" fmla="*/ 0 h 2043534"/>
              <a:gd name="connsiteX0" fmla="*/ 170211 w 10585749"/>
              <a:gd name="connsiteY0" fmla="*/ 0 h 2047041"/>
              <a:gd name="connsiteX1" fmla="*/ 9077827 w 10585749"/>
              <a:gd name="connsiteY1" fmla="*/ 1779004 h 2047041"/>
              <a:gd name="connsiteX2" fmla="*/ 10585750 w 10585749"/>
              <a:gd name="connsiteY2" fmla="*/ 2047040 h 2047041"/>
              <a:gd name="connsiteX3" fmla="*/ -1 w 10585749"/>
              <a:gd name="connsiteY3" fmla="*/ 1365751 h 2047041"/>
              <a:gd name="connsiteX4" fmla="*/ 170211 w 10585749"/>
              <a:gd name="connsiteY4" fmla="*/ 0 h 2047041"/>
              <a:gd name="connsiteX0" fmla="*/ 170211 w 10585751"/>
              <a:gd name="connsiteY0" fmla="*/ 0 h 2047039"/>
              <a:gd name="connsiteX1" fmla="*/ 10585752 w 10585751"/>
              <a:gd name="connsiteY1" fmla="*/ 2047040 h 2047039"/>
              <a:gd name="connsiteX2" fmla="*/ 10585750 w 10585751"/>
              <a:gd name="connsiteY2" fmla="*/ 2047040 h 2047039"/>
              <a:gd name="connsiteX3" fmla="*/ -1 w 10585751"/>
              <a:gd name="connsiteY3" fmla="*/ 1365751 h 2047039"/>
              <a:gd name="connsiteX4" fmla="*/ 170211 w 10585751"/>
              <a:gd name="connsiteY4" fmla="*/ 0 h 2047039"/>
              <a:gd name="connsiteX0" fmla="*/ 155399 w 10585751"/>
              <a:gd name="connsiteY0" fmla="*/ 0 h 2017035"/>
              <a:gd name="connsiteX1" fmla="*/ 10585752 w 10585751"/>
              <a:gd name="connsiteY1" fmla="*/ 2017034 h 2017035"/>
              <a:gd name="connsiteX2" fmla="*/ 10585750 w 10585751"/>
              <a:gd name="connsiteY2" fmla="*/ 2017034 h 2017035"/>
              <a:gd name="connsiteX3" fmla="*/ -1 w 10585751"/>
              <a:gd name="connsiteY3" fmla="*/ 1335745 h 2017035"/>
              <a:gd name="connsiteX4" fmla="*/ 155399 w 10585751"/>
              <a:gd name="connsiteY4" fmla="*/ 0 h 201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751" h="2017035">
                <a:moveTo>
                  <a:pt x="155399" y="0"/>
                </a:moveTo>
                <a:lnTo>
                  <a:pt x="10585752" y="2017034"/>
                </a:lnTo>
                <a:lnTo>
                  <a:pt x="10585750" y="2017034"/>
                </a:lnTo>
                <a:lnTo>
                  <a:pt x="-1" y="1335745"/>
                </a:lnTo>
                <a:lnTo>
                  <a:pt x="155399" y="0"/>
                </a:lnTo>
                <a:close/>
              </a:path>
            </a:pathLst>
          </a:custGeom>
          <a:solidFill>
            <a:srgbClr val="003A79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Immagine 4" descr="INTESA_SANPAOLO white.png">
            <a:extLst>
              <a:ext uri="{FF2B5EF4-FFF2-40B4-BE49-F238E27FC236}">
                <a16:creationId xmlns:a16="http://schemas.microsoft.com/office/drawing/2014/main" id="{75CEF555-5467-48B9-BFD5-968F2169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69" y="171874"/>
            <a:ext cx="3054120" cy="34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CAF4C9C-C06F-45D8-ADD7-BE59BF1EE68F}"/>
              </a:ext>
            </a:extLst>
          </p:cNvPr>
          <p:cNvSpPr/>
          <p:nvPr/>
        </p:nvSpPr>
        <p:spPr>
          <a:xfrm>
            <a:off x="6769343" y="3208900"/>
            <a:ext cx="4885242" cy="209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2"/>
                </a:solidFill>
              </a:rPr>
              <a:t>Percorsi di formazione per il Terzo Settore</a:t>
            </a:r>
          </a:p>
          <a:p>
            <a:pPr algn="ctr"/>
            <a:endParaRPr lang="it-IT" sz="2000" b="1" dirty="0">
              <a:solidFill>
                <a:schemeClr val="tx2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tx2"/>
                </a:solidFill>
              </a:rPr>
              <a:t>La valutazione di impatto: un’opportunità da cogliere</a:t>
            </a:r>
          </a:p>
          <a:p>
            <a:pPr algn="ctr"/>
            <a:endParaRPr lang="it-IT" sz="1600" dirty="0">
              <a:solidFill>
                <a:schemeClr val="tx2"/>
              </a:solidFill>
            </a:endParaRPr>
          </a:p>
          <a:p>
            <a:pPr algn="ctr"/>
            <a:r>
              <a:rPr lang="it-IT" sz="1600" dirty="0">
                <a:solidFill>
                  <a:schemeClr val="tx2"/>
                </a:solidFill>
              </a:rPr>
              <a:t>Giovedì 17 novembre 2022 ore 9-11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F1A39C7-8041-472E-8A82-1C39597A2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12" y="1861777"/>
            <a:ext cx="1926503" cy="10973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574B1E8-67BC-4C99-8835-97BB178A9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7" y="1613801"/>
            <a:ext cx="6000359" cy="39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">
            <a:extLst>
              <a:ext uri="{FF2B5EF4-FFF2-40B4-BE49-F238E27FC236}">
                <a16:creationId xmlns:a16="http://schemas.microsoft.com/office/drawing/2014/main" id="{36304E4E-6682-B644-A1F1-8186962A834A}"/>
              </a:ext>
            </a:extLst>
          </p:cNvPr>
          <p:cNvSpPr/>
          <p:nvPr/>
        </p:nvSpPr>
        <p:spPr>
          <a:xfrm>
            <a:off x="-103239" y="-59204"/>
            <a:ext cx="5937884" cy="6976407"/>
          </a:xfrm>
          <a:prstGeom prst="rect">
            <a:avLst/>
          </a:prstGeom>
          <a:solidFill>
            <a:srgbClr val="BCCB19">
              <a:alpha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ADADAD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91" name="Il nostro punto di forza è la sinergia tra scientificità e soluzioni pratiche"/>
          <p:cNvSpPr txBox="1"/>
          <p:nvPr/>
        </p:nvSpPr>
        <p:spPr>
          <a:xfrm>
            <a:off x="981998" y="2278448"/>
            <a:ext cx="4125113" cy="249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normAutofit fontScale="92500" lnSpcReduction="10000"/>
          </a:bodyPr>
          <a:lstStyle/>
          <a:p>
            <a:pPr defTabSz="317817" hangingPunct="0">
              <a:defRPr sz="6929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3465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Dal 2009 supportiamo le organizzazioni che desiderano avere un </a:t>
            </a:r>
            <a:r>
              <a:rPr lang="it-IT" sz="345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i</a:t>
            </a:r>
            <a:r>
              <a:rPr lang="it-IT" sz="3465" kern="0" dirty="0">
                <a:solidFill>
                  <a:srgbClr val="FFFFFF"/>
                </a:solidFill>
                <a:latin typeface="Arial" panose="020B0604020202020204" pitchFamily="34" charset="0"/>
                <a:ea typeface="DINPro-Bold"/>
                <a:cs typeface="Arial" panose="020B0604020202020204" pitchFamily="34" charset="0"/>
                <a:sym typeface="DINPro-Bold"/>
              </a:rPr>
              <a:t>mpatto positivo</a:t>
            </a:r>
            <a:r>
              <a:rPr lang="it-IT" sz="3465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sulla società</a:t>
            </a:r>
          </a:p>
          <a:p>
            <a:pPr defTabSz="317817" hangingPunct="0">
              <a:defRPr sz="6929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endParaRPr lang="it-IT" sz="3465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</p:txBody>
      </p:sp>
      <p:sp>
        <p:nvSpPr>
          <p:cNvPr id="196" name="ARCO…"/>
          <p:cNvSpPr txBox="1"/>
          <p:nvPr/>
        </p:nvSpPr>
        <p:spPr>
          <a:xfrm>
            <a:off x="6466495" y="909471"/>
            <a:ext cx="5205599" cy="450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tIns="22860" rIns="22860" bIns="22860" anchor="t">
            <a:normAutofit/>
          </a:bodyPr>
          <a:lstStyle/>
          <a:p>
            <a:pPr defTabSz="228600" hangingPunct="0">
              <a:lnSpc>
                <a:spcPct val="110000"/>
              </a:lnSpc>
              <a:spcBef>
                <a:spcPts val="600"/>
              </a:spcBef>
              <a:defRPr sz="240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ARCO è un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centro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di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ricerca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fondato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nel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2008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presso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il PIN</a:t>
            </a: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s.c.r.l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., dove ha la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sua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sede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.</a:t>
            </a:r>
            <a:endParaRPr lang="it-IT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  <a:p>
            <a:pPr defTabSz="228600" hangingPunct="0">
              <a:lnSpc>
                <a:spcPct val="110000"/>
              </a:lnSpc>
              <a:spcBef>
                <a:spcPts val="600"/>
              </a:spcBef>
              <a:defRPr sz="2400">
                <a:latin typeface="DINPro-Regular"/>
                <a:ea typeface="DINPro-Regular"/>
                <a:cs typeface="DINPro-Regular"/>
                <a:sym typeface="DINPro-Regular"/>
              </a:defRPr>
            </a:pPr>
            <a:endParaRPr lang="it-IT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  <a:p>
            <a:pPr defTabSz="228600" hangingPunct="0">
              <a:lnSpc>
                <a:spcPct val="110000"/>
              </a:lnSpc>
              <a:spcBef>
                <a:spcPts val="600"/>
              </a:spcBef>
              <a:defRPr sz="2400">
                <a:latin typeface="DINPro-Regular"/>
                <a:ea typeface="DINPro-Regular"/>
                <a:cs typeface="DINPro-Regular"/>
                <a:sym typeface="DINPro-Regular"/>
              </a:defRPr>
            </a:pPr>
            <a:endParaRPr lang="it-IT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  <a:p>
            <a:pPr defTabSz="228600" hangingPunct="0">
              <a:lnSpc>
                <a:spcPct val="110000"/>
              </a:lnSpc>
              <a:spcBef>
                <a:spcPts val="600"/>
              </a:spcBef>
              <a:defRPr sz="240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Formato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da un team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multidisciplinare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di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professionisti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, opera a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livello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nazionale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e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internazionale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. </a:t>
            </a:r>
            <a:endParaRPr lang="it-IT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  <a:p>
            <a:pPr defTabSz="228600" hangingPunct="0">
              <a:lnSpc>
                <a:spcPct val="110000"/>
              </a:lnSpc>
              <a:spcBef>
                <a:spcPts val="600"/>
              </a:spcBef>
              <a:defRPr sz="2400">
                <a:latin typeface="DINPro-Regular"/>
                <a:ea typeface="DINPro-Regular"/>
                <a:cs typeface="DINPro-Regular"/>
                <a:sym typeface="DINPro-Regular"/>
              </a:defRPr>
            </a:pPr>
            <a:endParaRPr lang="it-IT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  <a:p>
            <a:pPr defTabSz="228600" hangingPunct="0">
              <a:lnSpc>
                <a:spcPct val="110000"/>
              </a:lnSpc>
              <a:spcBef>
                <a:spcPts val="600"/>
              </a:spcBef>
              <a:defRPr sz="2400">
                <a:latin typeface="DINPro-Regular"/>
                <a:ea typeface="DINPro-Regular"/>
                <a:cs typeface="DINPro-Regular"/>
                <a:sym typeface="DINPro-Regular"/>
              </a:defRPr>
            </a:pPr>
            <a:endParaRPr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  <a:p>
            <a:pPr defTabSz="228600" hangingPunct="0">
              <a:lnSpc>
                <a:spcPct val="110000"/>
              </a:lnSpc>
              <a:spcBef>
                <a:spcPts val="600"/>
              </a:spcBef>
              <a:defRPr sz="240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ARCO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supporta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anche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lo </a:t>
            </a:r>
            <a:r>
              <a:rPr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Yunus</a:t>
            </a:r>
            <a:r>
              <a:rPr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 Social Business Centre University of Florence</a:t>
            </a:r>
            <a:endParaRPr lang="it-IT" sz="800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  <a:p>
            <a:pPr defTabSz="228600" hangingPunct="0">
              <a:lnSpc>
                <a:spcPct val="110000"/>
              </a:lnSpc>
              <a:spcBef>
                <a:spcPts val="600"/>
              </a:spcBef>
              <a:defRPr sz="2400">
                <a:latin typeface="DINPro-Regular"/>
                <a:ea typeface="DINPro-Regular"/>
                <a:cs typeface="DINPro-Regular"/>
                <a:sym typeface="DINPro-Regular"/>
              </a:defRPr>
            </a:pPr>
            <a:endParaRPr lang="en-IT" sz="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</p:txBody>
      </p:sp>
      <p:sp>
        <p:nvSpPr>
          <p:cNvPr id="31" name="Segnaposto testo 30">
            <a:extLst>
              <a:ext uri="{FF2B5EF4-FFF2-40B4-BE49-F238E27FC236}">
                <a16:creationId xmlns:a16="http://schemas.microsoft.com/office/drawing/2014/main" id="{A290302C-F421-4963-B10C-0EAE1A1730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2014" y="1575798"/>
            <a:ext cx="590550" cy="491331"/>
          </a:xfrm>
        </p:spPr>
        <p:txBody>
          <a:bodyPr/>
          <a:lstStyle/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215D15F3-2034-49E9-9D94-8FBF041B8B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0800000">
            <a:off x="4094428" y="4706454"/>
            <a:ext cx="590550" cy="491331"/>
          </a:xfrm>
        </p:spPr>
        <p:txBody>
          <a:bodyPr/>
          <a:lstStyle/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D8749-DCE0-8DB6-EE35-7C12A1CF54B5}"/>
              </a:ext>
            </a:extLst>
          </p:cNvPr>
          <p:cNvSpPr txBox="1"/>
          <p:nvPr/>
        </p:nvSpPr>
        <p:spPr>
          <a:xfrm>
            <a:off x="6448709" y="4952119"/>
            <a:ext cx="5205599" cy="978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1000"/>
              </a:spcBef>
              <a:defRPr sz="400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Abbiamo valutato oltre 40 progetti legati alla disabilità, Empowerment e violenza di genere, presa in carico e inclusione sociale, povertà educativa, benessere psico-sociale, inclusione lavorativa.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Economia…"/>
          <p:cNvSpPr txBox="1"/>
          <p:nvPr/>
        </p:nvSpPr>
        <p:spPr>
          <a:xfrm>
            <a:off x="593362" y="2382358"/>
            <a:ext cx="1955396" cy="658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 lnSpcReduction="10000"/>
          </a:bodyPr>
          <a:lstStyle/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Economia</a:t>
            </a:r>
          </a:p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Sociale</a:t>
            </a:r>
            <a:endParaRPr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Bold"/>
            </a:endParaRPr>
          </a:p>
        </p:txBody>
      </p:sp>
      <p:sp>
        <p:nvSpPr>
          <p:cNvPr id="310" name="• Elaborazione di strategie di responsabilità sociale d’impresa (CSR) • Bilancio Sociale per Enti del Terzo Settore • Ricerca, consulenza e formazione su imprenditoria sociale: analisi di mercato, business plan, avviamento di impresa • Misurazione di imp"/>
          <p:cNvSpPr txBox="1"/>
          <p:nvPr/>
        </p:nvSpPr>
        <p:spPr>
          <a:xfrm>
            <a:off x="593975" y="3889639"/>
            <a:ext cx="1713315" cy="2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t">
            <a:noAutofit/>
          </a:bodyPr>
          <a:lstStyle/>
          <a:p>
            <a:pPr defTabSz="203454" hangingPunct="0">
              <a:defRPr sz="198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n-US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•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 Bilanci sociali e </a:t>
            </a:r>
          </a:p>
          <a:p>
            <a:pPr defTabSz="203454" hangingPunct="0">
              <a:defRPr sz="198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rendicontazione di </a:t>
            </a:r>
          </a:p>
          <a:p>
            <a:pPr defTabSz="203454" hangingPunct="0">
              <a:defRPr sz="198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sostenibilità </a:t>
            </a:r>
            <a:endParaRPr lang="en-US" sz="1100" kern="0" dirty="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  <a:sym typeface="DINPro-Regular"/>
            </a:endParaRPr>
          </a:p>
          <a:p>
            <a:pPr defTabSz="203454" hangingPunct="0">
              <a:defRPr sz="198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• Valutazioni di Impatto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Roman"/>
              </a:rPr>
              <a:t> 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Sociale</a:t>
            </a:r>
            <a:endParaRPr lang="en-US" sz="1100" kern="0" dirty="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  <a:sym typeface="DINPro-Regular"/>
            </a:endParaRPr>
          </a:p>
          <a:p>
            <a:pPr defTabSz="203454" hangingPunct="0">
              <a:defRPr sz="198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• Elaborazione di strategie di responsabilità sociale d’impresa (CSR)</a:t>
            </a:r>
            <a:b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</a:b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•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 Ricerca, consulenza e formazione su economia sociale e impresa sociale</a:t>
            </a:r>
            <a:endParaRPr lang="it-IT" sz="994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</p:txBody>
      </p:sp>
      <p:sp>
        <p:nvSpPr>
          <p:cNvPr id="311" name="Sviluppo…"/>
          <p:cNvSpPr txBox="1"/>
          <p:nvPr/>
        </p:nvSpPr>
        <p:spPr>
          <a:xfrm>
            <a:off x="5037898" y="2382358"/>
            <a:ext cx="2023584" cy="113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/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Sviluppo</a:t>
            </a:r>
            <a:r>
              <a:rPr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 </a:t>
            </a:r>
          </a:p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Locale</a:t>
            </a:r>
          </a:p>
        </p:txBody>
      </p:sp>
      <p:sp>
        <p:nvSpPr>
          <p:cNvPr id="312" name="• Pianificazione strategica, design di politiche e analisi dei fabbisogni di un territorio • Misurazione multidimensionale del benessere • Supporto alle PMI per upgrading e conformità gestionale • Creazione di marchi etici e ambientali"/>
          <p:cNvSpPr txBox="1"/>
          <p:nvPr/>
        </p:nvSpPr>
        <p:spPr>
          <a:xfrm>
            <a:off x="5038482" y="3903722"/>
            <a:ext cx="1939947" cy="2242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t">
            <a:normAutofit lnSpcReduction="10000"/>
          </a:bodyPr>
          <a:lstStyle/>
          <a:p>
            <a:pPr defTabSz="219456" hangingPunct="0">
              <a:defRPr sz="204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sz="1100" kern="0" dirty="0">
                <a:solidFill>
                  <a:srgbClr val="000000"/>
                </a:solidFill>
                <a:latin typeface="Arial" panose="020B0604020202020204" pitchFamily="34" charset="0"/>
                <a:ea typeface="Times Roman"/>
                <a:cs typeface="Arial" panose="020B0604020202020204" pitchFamily="34" charset="0"/>
                <a:sym typeface="Times Roman"/>
              </a:rPr>
              <a:t>• 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Supporto alla pianificazione strategica e alla formulazione di politiche per lo sviluppo umano sostenibile </a:t>
            </a:r>
          </a:p>
          <a:p>
            <a:pPr defTabSz="219456" hangingPunct="0">
              <a:defRPr sz="204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• Analisi dei fabbisogni a livello territoriale, settoriale e imprenditoriale</a:t>
            </a:r>
          </a:p>
          <a:p>
            <a:pPr defTabSz="219456" hangingPunct="0">
              <a:defRPr sz="204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Times Roman"/>
              </a:rPr>
              <a:t>•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Misurazione multidimensionale 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Times Roman"/>
              </a:rPr>
              <a:t>d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el benessere e dello sviluppo sostenibile a livello locale </a:t>
            </a:r>
          </a:p>
          <a:p>
            <a:pPr defTabSz="219456" hangingPunct="0">
              <a:defRPr sz="204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Times Roman"/>
              </a:rPr>
              <a:t>• 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Creazione di marchi etici e ambientali </a:t>
            </a:r>
          </a:p>
          <a:p>
            <a:pPr defTabSz="219456" hangingPunct="0">
              <a:defRPr sz="204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endParaRPr lang="it-IT" sz="1100" kern="0" dirty="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  <a:sym typeface="DINPro-Regular"/>
            </a:endParaRPr>
          </a:p>
          <a:p>
            <a:pPr defTabSz="219456" hangingPunct="0">
              <a:defRPr sz="204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endParaRPr lang="it-IT" sz="1100" kern="0" dirty="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  <a:sym typeface="DINPro-Regular"/>
            </a:endParaRPr>
          </a:p>
          <a:p>
            <a:pPr defTabSz="219456" hangingPunct="0">
              <a:lnSpc>
                <a:spcPct val="120000"/>
              </a:lnSpc>
              <a:spcBef>
                <a:spcPts val="550"/>
              </a:spcBef>
              <a:defRPr sz="204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endParaRPr sz="1100" kern="0" dirty="0">
              <a:solidFill>
                <a:srgbClr val="000000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DINPro-Regular"/>
            </a:endParaRPr>
          </a:p>
          <a:p>
            <a:pPr defTabSz="219456" hangingPunct="0">
              <a:lnSpc>
                <a:spcPts val="2000"/>
              </a:lnSpc>
              <a:spcBef>
                <a:spcPts val="550"/>
              </a:spcBef>
              <a:defRPr sz="2047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endParaRPr sz="1100" kern="0" dirty="0">
              <a:solidFill>
                <a:srgbClr val="000000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DINPro-Regular"/>
            </a:endParaRPr>
          </a:p>
        </p:txBody>
      </p:sp>
      <p:sp>
        <p:nvSpPr>
          <p:cNvPr id="315" name="01"/>
          <p:cNvSpPr txBox="1"/>
          <p:nvPr/>
        </p:nvSpPr>
        <p:spPr>
          <a:xfrm>
            <a:off x="561794" y="1743577"/>
            <a:ext cx="1238224" cy="61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9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algn="l" defTabSz="412750" hangingPunct="0"/>
            <a:r>
              <a:rPr sz="3450" kern="0" dirty="0">
                <a:solidFill>
                  <a:srgbClr val="BCC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16" name="05"/>
          <p:cNvSpPr txBox="1"/>
          <p:nvPr/>
        </p:nvSpPr>
        <p:spPr>
          <a:xfrm>
            <a:off x="9793075" y="1743577"/>
            <a:ext cx="2023584" cy="61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9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algn="l" defTabSz="412750" hangingPunct="0"/>
            <a:r>
              <a:rPr sz="3450" kern="0" dirty="0">
                <a:solidFill>
                  <a:srgbClr val="BCC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17" name="03"/>
          <p:cNvSpPr txBox="1"/>
          <p:nvPr/>
        </p:nvSpPr>
        <p:spPr>
          <a:xfrm>
            <a:off x="4982024" y="1727653"/>
            <a:ext cx="993536" cy="61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9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algn="l" defTabSz="412750" hangingPunct="0"/>
            <a:r>
              <a:rPr sz="3450" kern="0" dirty="0">
                <a:solidFill>
                  <a:srgbClr val="BCC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18" name="Alimenti…"/>
          <p:cNvSpPr txBox="1"/>
          <p:nvPr/>
        </p:nvSpPr>
        <p:spPr>
          <a:xfrm>
            <a:off x="7487709" y="2382358"/>
            <a:ext cx="2094139" cy="113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t">
            <a:noAutofit/>
          </a:bodyPr>
          <a:lstStyle/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Innovazione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circolare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 e Commodity 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Bold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Sostenibili</a:t>
            </a:r>
          </a:p>
        </p:txBody>
      </p:sp>
      <p:sp>
        <p:nvSpPr>
          <p:cNvPr id="319" name="• Analisi dei fabbisogni dei produttori • Implementazione di sistemi certificabili basati su schemi internazionali • Caratterizzazione merceologica e valorizzazione di produzioni agro-alimentari…"/>
          <p:cNvSpPr txBox="1"/>
          <p:nvPr/>
        </p:nvSpPr>
        <p:spPr>
          <a:xfrm>
            <a:off x="7488323" y="3903721"/>
            <a:ext cx="1826204" cy="2412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t">
            <a:noAutofit/>
          </a:bodyPr>
          <a:lstStyle/>
          <a:p>
            <a:pPr defTabSz="548626" hangingPunct="0">
              <a:lnSpc>
                <a:spcPct val="120000"/>
              </a:lnSpc>
              <a:defRPr sz="2159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• Supporto alla definizione di politiche per la transizione circolare a livello urbano</a:t>
            </a:r>
            <a:b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</a:b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• </a:t>
            </a:r>
            <a:r>
              <a:rPr lang="it-IT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Need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 </a:t>
            </a:r>
            <a:r>
              <a:rPr lang="it-IT" sz="11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analysis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 e caratterizzazione merceologica per la sostenibilità di filiere e organizzazioni</a:t>
            </a:r>
            <a:endParaRPr lang="en-US" sz="1100" kern="0" dirty="0">
              <a:solidFill>
                <a:srgbClr val="0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  <a:sym typeface="DINPro-Regular"/>
            </a:endParaRPr>
          </a:p>
          <a:p>
            <a:pPr defTabSz="548626" hangingPunct="0">
              <a:lnSpc>
                <a:spcPct val="120000"/>
              </a:lnSpc>
              <a:defRPr sz="2159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• Implementazione di procedure innovative e di sistemi di gestione integrati  </a:t>
            </a:r>
            <a:endParaRPr sz="11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Regular"/>
            </a:endParaRPr>
          </a:p>
        </p:txBody>
      </p:sp>
      <p:sp>
        <p:nvSpPr>
          <p:cNvPr id="320" name="04"/>
          <p:cNvSpPr txBox="1"/>
          <p:nvPr/>
        </p:nvSpPr>
        <p:spPr>
          <a:xfrm>
            <a:off x="7487709" y="1743577"/>
            <a:ext cx="877789" cy="672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9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algn="l" defTabSz="412750" hangingPunct="0"/>
            <a:r>
              <a:rPr sz="3450" kern="0" dirty="0">
                <a:solidFill>
                  <a:srgbClr val="BCC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23" name="• Monitoraggio &amp; Valutazione • Valutazione di impatto • Costruzione di strumenti di indagine statistica • Raccolta e analisi dati con metodologie qualitative e quantitative"/>
          <p:cNvSpPr txBox="1"/>
          <p:nvPr/>
        </p:nvSpPr>
        <p:spPr>
          <a:xfrm>
            <a:off x="9815803" y="3906995"/>
            <a:ext cx="1826203" cy="2242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t">
            <a:normAutofit/>
          </a:bodyPr>
          <a:lstStyle/>
          <a:p>
            <a:pPr defTabSz="412750" hangingPunct="0">
              <a:defRPr sz="200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• Monitoraggio &amp; Valutazione</a:t>
            </a:r>
            <a:b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</a:b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• Valutazione di impatto</a:t>
            </a:r>
            <a:b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</a:b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• Costruzione di strumenti di indagine statistica</a:t>
            </a:r>
            <a:b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</a:b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• Raccolta e analisi dati con metodologie qualitative e quantitative </a:t>
            </a:r>
          </a:p>
          <a:p>
            <a:pPr defTabSz="412750" hangingPunct="0">
              <a:defRPr sz="200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DINPro-Regular"/>
              </a:rPr>
              <a:t>• Valutazione di campagne di comunicazione e sensibilizzazione</a:t>
            </a:r>
          </a:p>
        </p:txBody>
      </p:sp>
      <p:sp>
        <p:nvSpPr>
          <p:cNvPr id="324" name="02"/>
          <p:cNvSpPr txBox="1"/>
          <p:nvPr/>
        </p:nvSpPr>
        <p:spPr>
          <a:xfrm>
            <a:off x="2719698" y="1743577"/>
            <a:ext cx="1238224" cy="65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69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lvl1pPr>
          </a:lstStyle>
          <a:p>
            <a:pPr algn="l" defTabSz="412750" hangingPunct="0"/>
            <a:r>
              <a:rPr sz="3450" kern="0" dirty="0">
                <a:solidFill>
                  <a:srgbClr val="BCC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13" name="Sviluppo…"/>
          <p:cNvSpPr txBox="1"/>
          <p:nvPr/>
        </p:nvSpPr>
        <p:spPr>
          <a:xfrm>
            <a:off x="2733196" y="2382358"/>
            <a:ext cx="2023584" cy="113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/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Sviluppo</a:t>
            </a:r>
            <a:r>
              <a:rPr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 </a:t>
            </a:r>
          </a:p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Inclusivo</a:t>
            </a:r>
            <a:endParaRPr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Bold"/>
            </a:endParaRPr>
          </a:p>
        </p:txBody>
      </p:sp>
      <p:sp>
        <p:nvSpPr>
          <p:cNvPr id="314" name="•Ricerca quantitativa e qualitativa su vulnerabilità, resilienza e processi inclusivi…"/>
          <p:cNvSpPr txBox="1"/>
          <p:nvPr/>
        </p:nvSpPr>
        <p:spPr>
          <a:xfrm>
            <a:off x="2719698" y="3896321"/>
            <a:ext cx="1797445" cy="267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 anchor="t">
            <a:normAutofit/>
          </a:bodyPr>
          <a:lstStyle/>
          <a:p>
            <a:pPr defTabSz="228600" hangingPunct="0">
              <a:defRPr sz="2033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•Ricerca quantitativa e qualitativa su vulnerabilità, resilienza e processi inclusivi  </a:t>
            </a:r>
          </a:p>
          <a:p>
            <a:pPr defTabSz="228600" hangingPunct="0">
              <a:defRPr sz="2033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•Supporto alla creazione di politiche rivolte a gruppi a rischio di marginalizzazione</a:t>
            </a:r>
            <a:b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</a:b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Roman"/>
              </a:rPr>
              <a:t>•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Simulazione dell’impatto di politiche, programmi e schemi di protezione sociale</a:t>
            </a:r>
            <a:b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</a:b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Roman"/>
              </a:rPr>
              <a:t>• </a:t>
            </a:r>
            <a:r>
              <a:rPr lang="it-IT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Regular"/>
              </a:rPr>
              <a:t>Elaborazione e implementazione di percorsi di ricerca emancipatoria</a:t>
            </a:r>
          </a:p>
          <a:p>
            <a:pPr defTabSz="228600" hangingPunct="0">
              <a:lnSpc>
                <a:spcPts val="2050"/>
              </a:lnSpc>
              <a:spcBef>
                <a:spcPts val="600"/>
              </a:spcBef>
              <a:defRPr sz="2033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endParaRPr sz="1100" kern="0" dirty="0">
              <a:solidFill>
                <a:srgbClr val="000000"/>
              </a:solidFill>
              <a:latin typeface="Arial" panose="020B0604020202020204" pitchFamily="34" charset="0"/>
              <a:ea typeface="Times Roman"/>
              <a:cs typeface="Arial" panose="020B0604020202020204" pitchFamily="34" charset="0"/>
              <a:sym typeface="DINPro-Regular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8D0D15-A0D8-DD43-8E8C-1098C702D21B}"/>
              </a:ext>
            </a:extLst>
          </p:cNvPr>
          <p:cNvSpPr txBox="1"/>
          <p:nvPr/>
        </p:nvSpPr>
        <p:spPr>
          <a:xfrm>
            <a:off x="8164286" y="7873949"/>
            <a:ext cx="51361" cy="678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it-IT" sz="2400" kern="0" dirty="0">
              <a:solidFill>
                <a:srgbClr val="000000"/>
              </a:solidFill>
              <a:latin typeface="DINPro-Regular"/>
              <a:sym typeface="Helvetica Neue"/>
            </a:endParaRPr>
          </a:p>
        </p:txBody>
      </p:sp>
      <p:sp>
        <p:nvSpPr>
          <p:cNvPr id="322" name="M&amp;E e…"/>
          <p:cNvSpPr txBox="1"/>
          <p:nvPr/>
        </p:nvSpPr>
        <p:spPr>
          <a:xfrm>
            <a:off x="9815219" y="2382358"/>
            <a:ext cx="2234463" cy="1132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/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M&amp;E e </a:t>
            </a:r>
          </a:p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Valutazione</a:t>
            </a:r>
            <a:r>
              <a:rPr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 </a:t>
            </a:r>
            <a:endParaRPr lang="it-IT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Bold"/>
            </a:endParaRPr>
          </a:p>
          <a:p>
            <a:pPr defTabSz="412750" hangingPunct="0">
              <a:defRPr sz="4000">
                <a:solidFill>
                  <a:srgbClr val="FFFFFF"/>
                </a:solidFill>
                <a:latin typeface="DINPro-Bold"/>
                <a:ea typeface="DINPro-Bold"/>
                <a:cs typeface="DINPro-Bold"/>
                <a:sym typeface="DINPro-Bold"/>
              </a:defRPr>
            </a:pPr>
            <a:r>
              <a:rPr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di </a:t>
            </a:r>
            <a:r>
              <a:rPr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DINPro-Bold"/>
              </a:rPr>
              <a:t>Impatto</a:t>
            </a:r>
            <a:endParaRPr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DINPro-Bold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419186C-E0D5-AA4C-B2EA-02808A53B7E8}"/>
              </a:ext>
            </a:extLst>
          </p:cNvPr>
          <p:cNvSpPr/>
          <p:nvPr/>
        </p:nvSpPr>
        <p:spPr>
          <a:xfrm flipV="1">
            <a:off x="593362" y="3617008"/>
            <a:ext cx="1104810" cy="2975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it-IT"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9086DEA8-B0BD-D045-90DD-386A45D6748F}"/>
              </a:ext>
            </a:extLst>
          </p:cNvPr>
          <p:cNvSpPr/>
          <p:nvPr/>
        </p:nvSpPr>
        <p:spPr>
          <a:xfrm flipV="1">
            <a:off x="2734219" y="3617008"/>
            <a:ext cx="1104810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it-IT"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C42FED0F-F21F-ED4E-B70C-9BB99D29CC76}"/>
              </a:ext>
            </a:extLst>
          </p:cNvPr>
          <p:cNvSpPr/>
          <p:nvPr/>
        </p:nvSpPr>
        <p:spPr>
          <a:xfrm flipV="1">
            <a:off x="5041991" y="3617008"/>
            <a:ext cx="1104810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it-IT"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4F6539A9-0311-1047-957A-8D0A20F6C20E}"/>
              </a:ext>
            </a:extLst>
          </p:cNvPr>
          <p:cNvSpPr/>
          <p:nvPr/>
        </p:nvSpPr>
        <p:spPr>
          <a:xfrm flipV="1">
            <a:off x="7494905" y="3617008"/>
            <a:ext cx="1104810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it-IT"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AF8B5F1C-948C-1644-B496-A32181F947E2}"/>
              </a:ext>
            </a:extLst>
          </p:cNvPr>
          <p:cNvSpPr/>
          <p:nvPr/>
        </p:nvSpPr>
        <p:spPr>
          <a:xfrm flipV="1">
            <a:off x="9824448" y="3617008"/>
            <a:ext cx="1104810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it-IT"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560D0F5E-08C6-EE44-BF23-5222D51DD8AF}"/>
              </a:ext>
            </a:extLst>
          </p:cNvPr>
          <p:cNvSpPr/>
          <p:nvPr/>
        </p:nvSpPr>
        <p:spPr>
          <a:xfrm flipV="1">
            <a:off x="582034" y="3617008"/>
            <a:ext cx="1104810" cy="29751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it-IT" sz="16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ABBIAMO LAVORATO CON">
            <a:extLst>
              <a:ext uri="{FF2B5EF4-FFF2-40B4-BE49-F238E27FC236}">
                <a16:creationId xmlns:a16="http://schemas.microsoft.com/office/drawing/2014/main" id="{537FEF53-1F1B-AFD1-E53B-CE7C3F83A41A}"/>
              </a:ext>
            </a:extLst>
          </p:cNvPr>
          <p:cNvSpPr txBox="1"/>
          <p:nvPr/>
        </p:nvSpPr>
        <p:spPr>
          <a:xfrm>
            <a:off x="585828" y="302455"/>
            <a:ext cx="5052353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SIAMO</a:t>
            </a:r>
          </a:p>
        </p:txBody>
      </p:sp>
      <p:sp>
        <p:nvSpPr>
          <p:cNvPr id="3" name="Linea">
            <a:extLst>
              <a:ext uri="{FF2B5EF4-FFF2-40B4-BE49-F238E27FC236}">
                <a16:creationId xmlns:a16="http://schemas.microsoft.com/office/drawing/2014/main" id="{5359EA74-18E1-39DF-6F45-5C2A1D1FD78B}"/>
              </a:ext>
            </a:extLst>
          </p:cNvPr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42805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">
            <a:extLst>
              <a:ext uri="{FF2B5EF4-FFF2-40B4-BE49-F238E27FC236}">
                <a16:creationId xmlns:a16="http://schemas.microsoft.com/office/drawing/2014/main" id="{F3CC5921-4603-F8AA-E925-E663193AFE80}"/>
              </a:ext>
            </a:extLst>
          </p:cNvPr>
          <p:cNvSpPr/>
          <p:nvPr/>
        </p:nvSpPr>
        <p:spPr>
          <a:xfrm>
            <a:off x="5638182" y="0"/>
            <a:ext cx="6553819" cy="6894576"/>
          </a:xfrm>
          <a:prstGeom prst="rect">
            <a:avLst/>
          </a:prstGeom>
          <a:solidFill>
            <a:srgbClr val="48097C">
              <a:alpha val="598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sz="1400" kern="0" dirty="0">
              <a:solidFill>
                <a:srgbClr val="ADADAD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4" name="ABBIAMO LAVORATO CON"/>
          <p:cNvSpPr txBox="1"/>
          <p:nvPr/>
        </p:nvSpPr>
        <p:spPr>
          <a:xfrm>
            <a:off x="585829" y="302455"/>
            <a:ext cx="3657559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CONTENUTI</a:t>
            </a:r>
          </a:p>
        </p:txBody>
      </p:sp>
      <p:sp>
        <p:nvSpPr>
          <p:cNvPr id="295" name="Linea"/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10FB3-48FF-389C-6FDD-04814567F1CA}"/>
              </a:ext>
            </a:extLst>
          </p:cNvPr>
          <p:cNvSpPr txBox="1"/>
          <p:nvPr/>
        </p:nvSpPr>
        <p:spPr>
          <a:xfrm>
            <a:off x="477027" y="1938865"/>
            <a:ext cx="7504770" cy="41888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IN TEORIA: 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obiettivi della valutazione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design della valutazione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obiettivi e metodologia </a:t>
            </a:r>
            <a:endParaRPr lang="en-IT" sz="24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strumenti</a:t>
            </a:r>
            <a:endParaRPr lang="en-IT" sz="24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valutazione come apprendimento </a:t>
            </a:r>
            <a:endParaRPr lang="en-IT" sz="24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 </a:t>
            </a:r>
            <a:endParaRPr lang="en-IT" sz="24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C99BB-7CA7-05F5-7CF5-C0D7A5D5C278}"/>
              </a:ext>
            </a:extLst>
          </p:cNvPr>
          <p:cNvSpPr txBox="1"/>
          <p:nvPr/>
        </p:nvSpPr>
        <p:spPr>
          <a:xfrm>
            <a:off x="6334514" y="1938865"/>
            <a:ext cx="7504770" cy="35614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IN PRATICA: 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Spazio Donna, contesto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design della valutazione </a:t>
            </a:r>
            <a:endParaRPr lang="en-IT" sz="2400" kern="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obiettivi e metodologia</a:t>
            </a:r>
            <a:endParaRPr lang="en-IT" sz="2400" kern="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strumenti per misurare l’empowerment  </a:t>
            </a:r>
            <a:endParaRPr lang="en-IT" sz="2400" kern="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400" kern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Helvetica Neue"/>
              </a:rPr>
              <a:t>&gt; apprendimenti dalla valutazione</a:t>
            </a:r>
            <a:endParaRPr lang="en-IT" sz="2400" kern="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478663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ABBIAMO LAVORATO CON"/>
          <p:cNvSpPr txBox="1"/>
          <p:nvPr/>
        </p:nvSpPr>
        <p:spPr>
          <a:xfrm>
            <a:off x="585828" y="302455"/>
            <a:ext cx="5052353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DELLA VALUTAZIONE</a:t>
            </a:r>
          </a:p>
        </p:txBody>
      </p:sp>
      <p:sp>
        <p:nvSpPr>
          <p:cNvPr id="295" name="Linea"/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it-IT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0704D-91E8-4C77-B723-2744AA1AD85F}"/>
              </a:ext>
            </a:extLst>
          </p:cNvPr>
          <p:cNvSpPr txBox="1"/>
          <p:nvPr/>
        </p:nvSpPr>
        <p:spPr>
          <a:xfrm>
            <a:off x="585828" y="1627136"/>
            <a:ext cx="10597480" cy="59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Valutazione 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lavoro approfondito di raccolta e analisi di dati quantitativi e qualitativi, utilizzando metodologie adeguate agli obiettivi della valutazione e al contesto di intervento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7E4545-F6C7-4606-23BF-F15E078332E7}"/>
              </a:ext>
            </a:extLst>
          </p:cNvPr>
          <p:cNvSpPr txBox="1"/>
          <p:nvPr/>
        </p:nvSpPr>
        <p:spPr>
          <a:xfrm>
            <a:off x="585828" y="3429000"/>
            <a:ext cx="9528929" cy="22765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114000"/>
              </a:lnSpc>
              <a:spcBef>
                <a:spcPts val="2250"/>
              </a:spcBef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La valutazione permette di </a:t>
            </a:r>
          </a:p>
          <a:p>
            <a:pPr marL="384175" indent="-242888" defTabSz="1219169" hangingPunct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apprendere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(lezioni apprese e buone pratiche)</a:t>
            </a:r>
          </a:p>
          <a:p>
            <a:pPr marL="384175" indent="-242888" defTabSz="1219169" hangingPunct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approfondire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la storia dietro i risultati</a:t>
            </a:r>
          </a:p>
          <a:p>
            <a:pPr marL="384175" indent="-242888" defTabSz="1219169" hangingPunct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osservare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i risultati coinvolgendo gli stakeholder</a:t>
            </a:r>
          </a:p>
          <a:p>
            <a:pPr marL="384175" indent="-242888" defTabSz="1219169" hangingPunct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quantificare 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 risultati e l’impatto sociale ed economico</a:t>
            </a:r>
          </a:p>
          <a:p>
            <a:pPr marL="384175" indent="-242888" defTabSz="1219169" hangingPunct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accrescere la trasparenza</a:t>
            </a:r>
            <a:endParaRPr lang="it-IT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384175" indent="-242888" defTabSz="1219169" hangingPunct="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comunicare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il valore di un intervento.</a:t>
            </a:r>
          </a:p>
        </p:txBody>
      </p:sp>
    </p:spTree>
    <p:extLst>
      <p:ext uri="{BB962C8B-B14F-4D97-AF65-F5344CB8AC3E}">
        <p14:creationId xmlns:p14="http://schemas.microsoft.com/office/powerpoint/2010/main" val="12703336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ABBIAMO LAVORATO CON"/>
          <p:cNvSpPr txBox="1"/>
          <p:nvPr/>
        </p:nvSpPr>
        <p:spPr>
          <a:xfrm>
            <a:off x="585828" y="302455"/>
            <a:ext cx="5052353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DELLA VALUTAZIONE</a:t>
            </a:r>
          </a:p>
        </p:txBody>
      </p:sp>
      <p:sp>
        <p:nvSpPr>
          <p:cNvPr id="295" name="Linea"/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it-IT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226547-D46D-9089-9B0C-024828F8E466}"/>
              </a:ext>
            </a:extLst>
          </p:cNvPr>
          <p:cNvSpPr txBox="1"/>
          <p:nvPr/>
        </p:nvSpPr>
        <p:spPr>
          <a:xfrm>
            <a:off x="599131" y="5421751"/>
            <a:ext cx="2250616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Per approfondire: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EDF795-A869-CCA8-6F83-8B1A6D915A95}"/>
              </a:ext>
            </a:extLst>
          </p:cNvPr>
          <p:cNvSpPr txBox="1"/>
          <p:nvPr/>
        </p:nvSpPr>
        <p:spPr>
          <a:xfrm>
            <a:off x="585828" y="6029748"/>
            <a:ext cx="683350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3"/>
              </a:rPr>
              <a:t>https://www.arcolab.org/impact-evaluation-impatto/</a:t>
            </a:r>
            <a:endParaRPr lang="it-IT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823C25-6D49-6391-CFB4-F00B3C66C5D5}"/>
              </a:ext>
            </a:extLst>
          </p:cNvPr>
          <p:cNvSpPr txBox="1"/>
          <p:nvPr/>
        </p:nvSpPr>
        <p:spPr>
          <a:xfrm>
            <a:off x="585828" y="4219080"/>
            <a:ext cx="10597480" cy="59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Strategia di valutazione elaborata ad hoc per ogni progetto, tiene conto della tipologia e obiettivi di intervento, attori, contesto locale e risorse disponibili.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59E124-A3D0-C46E-04E9-BDFF7DB42ED0}"/>
              </a:ext>
            </a:extLst>
          </p:cNvPr>
          <p:cNvSpPr/>
          <p:nvPr/>
        </p:nvSpPr>
        <p:spPr>
          <a:xfrm>
            <a:off x="477544" y="1572808"/>
            <a:ext cx="67293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69" hangingPunct="0"/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</a:t>
            </a:r>
            <a:r>
              <a:rPr lang="it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DESIGN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processo che specifica un piano per </a:t>
            </a:r>
          </a:p>
          <a:p>
            <a:pPr marL="425450" indent="-225425" defTabSz="1219169" hangingPunct="0"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obiettivi della valutazione</a:t>
            </a:r>
          </a:p>
          <a:p>
            <a:pPr marL="425450" indent="-225425" defTabSz="1219169" hangingPunct="0"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metodologia della valutazione</a:t>
            </a:r>
          </a:p>
          <a:p>
            <a:pPr marL="425450" indent="-225425" defTabSz="1219169" hangingPunct="0"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strumenti di raccolta dati </a:t>
            </a:r>
          </a:p>
          <a:p>
            <a:pPr marL="425450" indent="-225425" defTabSz="1219169" hangingPunct="0"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analisi dei dati </a:t>
            </a:r>
          </a:p>
          <a:p>
            <a:pPr marL="425450" indent="-225425" defTabSz="1219169" hangingPunct="0"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interpretazione dei risultati </a:t>
            </a:r>
          </a:p>
          <a:p>
            <a:pPr marL="425450" indent="-225425" defTabSz="1219169" hangingPunct="0"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utilizzo dei risultati</a:t>
            </a:r>
          </a:p>
        </p:txBody>
      </p:sp>
    </p:spTree>
    <p:extLst>
      <p:ext uri="{BB962C8B-B14F-4D97-AF65-F5344CB8AC3E}">
        <p14:creationId xmlns:p14="http://schemas.microsoft.com/office/powerpoint/2010/main" val="35480948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ABBIAMO LAVORATO CON"/>
          <p:cNvSpPr txBox="1"/>
          <p:nvPr/>
        </p:nvSpPr>
        <p:spPr>
          <a:xfrm>
            <a:off x="472053" y="322625"/>
            <a:ext cx="7348474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VALUTAZIONE: METODOLOGIA E APPROCCI</a:t>
            </a:r>
          </a:p>
        </p:txBody>
      </p:sp>
      <p:sp>
        <p:nvSpPr>
          <p:cNvPr id="295" name="Linea"/>
          <p:cNvSpPr/>
          <p:nvPr/>
        </p:nvSpPr>
        <p:spPr>
          <a:xfrm flipV="1">
            <a:off x="270155" y="350203"/>
            <a:ext cx="0" cy="285033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it-IT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EF88DB-1054-5B8B-894F-4D6DC6B5542A}"/>
              </a:ext>
            </a:extLst>
          </p:cNvPr>
          <p:cNvSpPr txBox="1"/>
          <p:nvPr/>
        </p:nvSpPr>
        <p:spPr>
          <a:xfrm>
            <a:off x="592816" y="1687073"/>
            <a:ext cx="9515160" cy="341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Definizione della metodologia più coerente e adatta a valutare l’intervento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421C0-E119-3EF7-85E6-E14250FE3976}"/>
              </a:ext>
            </a:extLst>
          </p:cNvPr>
          <p:cNvSpPr txBox="1"/>
          <p:nvPr/>
        </p:nvSpPr>
        <p:spPr>
          <a:xfrm>
            <a:off x="592816" y="2523004"/>
            <a:ext cx="10766445" cy="341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Diversi metodi possono essere utilizzati in modo complementare 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i</a:t>
            </a: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nsieme formano la metodologia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3880C-F19F-77AC-BBA9-5195B43D9687}"/>
              </a:ext>
            </a:extLst>
          </p:cNvPr>
          <p:cNvSpPr txBox="1"/>
          <p:nvPr/>
        </p:nvSpPr>
        <p:spPr>
          <a:xfrm>
            <a:off x="3392289" y="3917352"/>
            <a:ext cx="2407710" cy="2634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Developmental evaluation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Realist evaluation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Participatory evaluation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Process evaluation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en-IT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B0754-47EC-E5CD-4F98-4CA8740C5375}"/>
              </a:ext>
            </a:extLst>
          </p:cNvPr>
          <p:cNvSpPr txBox="1"/>
          <p:nvPr/>
        </p:nvSpPr>
        <p:spPr>
          <a:xfrm>
            <a:off x="6096000" y="4249380"/>
            <a:ext cx="2411718" cy="2306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Theory-based evaluation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Case-based evaluation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Real-time evaluation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Utilisation-focused evaluation</a:t>
            </a:r>
          </a:p>
        </p:txBody>
      </p:sp>
      <p:pic>
        <p:nvPicPr>
          <p:cNvPr id="15" name="Graphic 14" descr="Play">
            <a:extLst>
              <a:ext uri="{FF2B5EF4-FFF2-40B4-BE49-F238E27FC236}">
                <a16:creationId xmlns:a16="http://schemas.microsoft.com/office/drawing/2014/main" id="{6BCBECB3-62CA-8EAC-334C-CA906B358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5252" y="4249380"/>
            <a:ext cx="228600" cy="228600"/>
          </a:xfrm>
          <a:prstGeom prst="rect">
            <a:avLst/>
          </a:prstGeom>
        </p:spPr>
      </p:pic>
      <p:pic>
        <p:nvPicPr>
          <p:cNvPr id="17" name="Graphic 16" descr="Play">
            <a:extLst>
              <a:ext uri="{FF2B5EF4-FFF2-40B4-BE49-F238E27FC236}">
                <a16:creationId xmlns:a16="http://schemas.microsoft.com/office/drawing/2014/main" id="{D4D83309-2EB2-86B5-FE76-D4C73BF55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3689" y="4728703"/>
            <a:ext cx="228600" cy="228600"/>
          </a:xfrm>
          <a:prstGeom prst="rect">
            <a:avLst/>
          </a:prstGeom>
        </p:spPr>
      </p:pic>
      <p:pic>
        <p:nvPicPr>
          <p:cNvPr id="18" name="Graphic 17" descr="Play">
            <a:extLst>
              <a:ext uri="{FF2B5EF4-FFF2-40B4-BE49-F238E27FC236}">
                <a16:creationId xmlns:a16="http://schemas.microsoft.com/office/drawing/2014/main" id="{FCC2E817-9502-4507-5A83-E6A5208D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3689" y="5261893"/>
            <a:ext cx="228600" cy="228600"/>
          </a:xfrm>
          <a:prstGeom prst="rect">
            <a:avLst/>
          </a:prstGeom>
        </p:spPr>
      </p:pic>
      <p:pic>
        <p:nvPicPr>
          <p:cNvPr id="19" name="Graphic 18" descr="Play">
            <a:extLst>
              <a:ext uri="{FF2B5EF4-FFF2-40B4-BE49-F238E27FC236}">
                <a16:creationId xmlns:a16="http://schemas.microsoft.com/office/drawing/2014/main" id="{E9B84409-4A68-9EFE-C036-771417825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2816" y="4253924"/>
            <a:ext cx="228600" cy="228600"/>
          </a:xfrm>
          <a:prstGeom prst="rect">
            <a:avLst/>
          </a:prstGeom>
        </p:spPr>
      </p:pic>
      <p:pic>
        <p:nvPicPr>
          <p:cNvPr id="21" name="Graphic 20" descr="Play">
            <a:extLst>
              <a:ext uri="{FF2B5EF4-FFF2-40B4-BE49-F238E27FC236}">
                <a16:creationId xmlns:a16="http://schemas.microsoft.com/office/drawing/2014/main" id="{8DD14F11-12C4-5049-D7FA-0B4C150CA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1254" y="4756106"/>
            <a:ext cx="228600" cy="228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F24628-D410-879B-8352-43551432F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35" y="5279460"/>
            <a:ext cx="228600" cy="228600"/>
          </a:xfrm>
          <a:prstGeom prst="rect">
            <a:avLst/>
          </a:prstGeom>
        </p:spPr>
      </p:pic>
      <p:pic>
        <p:nvPicPr>
          <p:cNvPr id="30" name="Graphic 29" descr="Play">
            <a:extLst>
              <a:ext uri="{FF2B5EF4-FFF2-40B4-BE49-F238E27FC236}">
                <a16:creationId xmlns:a16="http://schemas.microsoft.com/office/drawing/2014/main" id="{83AFB599-F38C-4382-B3B5-6BCAA9C11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8635" y="5789550"/>
            <a:ext cx="228600" cy="228600"/>
          </a:xfrm>
          <a:prstGeom prst="rect">
            <a:avLst/>
          </a:prstGeom>
        </p:spPr>
      </p:pic>
      <p:pic>
        <p:nvPicPr>
          <p:cNvPr id="31" name="Graphic 30" descr="Play">
            <a:extLst>
              <a:ext uri="{FF2B5EF4-FFF2-40B4-BE49-F238E27FC236}">
                <a16:creationId xmlns:a16="http://schemas.microsoft.com/office/drawing/2014/main" id="{8939B812-C180-6EE5-BA81-B6BB00FC5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3689" y="5754923"/>
            <a:ext cx="228600" cy="228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7DC8159-007A-BA9A-AE11-A4BB4872F8E4}"/>
              </a:ext>
            </a:extLst>
          </p:cNvPr>
          <p:cNvSpPr txBox="1"/>
          <p:nvPr/>
        </p:nvSpPr>
        <p:spPr>
          <a:xfrm>
            <a:off x="3163689" y="3713614"/>
            <a:ext cx="5344029" cy="217495"/>
          </a:xfrm>
          <a:prstGeom prst="rect">
            <a:avLst/>
          </a:prstGeom>
          <a:solidFill>
            <a:srgbClr val="BCCB1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t">
            <a:spAutoFit/>
          </a:bodyPr>
          <a:lstStyle/>
          <a:p>
            <a:pPr algn="ctr" defTabSz="1219169" hangingPunct="0">
              <a:lnSpc>
                <a:spcPct val="90000"/>
              </a:lnSpc>
            </a:pPr>
            <a:r>
              <a:rPr lang="en-IT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ALCUNE METODOLOGIE</a:t>
            </a:r>
          </a:p>
        </p:txBody>
      </p:sp>
    </p:spTree>
    <p:extLst>
      <p:ext uri="{BB962C8B-B14F-4D97-AF65-F5344CB8AC3E}">
        <p14:creationId xmlns:p14="http://schemas.microsoft.com/office/powerpoint/2010/main" val="4326769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">
            <a:extLst>
              <a:ext uri="{FF2B5EF4-FFF2-40B4-BE49-F238E27FC236}">
                <a16:creationId xmlns:a16="http://schemas.microsoft.com/office/drawing/2014/main" id="{690B82B5-E74C-C8F2-A63D-E13AC86700D0}"/>
              </a:ext>
            </a:extLst>
          </p:cNvPr>
          <p:cNvSpPr/>
          <p:nvPr/>
        </p:nvSpPr>
        <p:spPr>
          <a:xfrm>
            <a:off x="0" y="0"/>
            <a:ext cx="6700475" cy="1083080"/>
          </a:xfrm>
          <a:prstGeom prst="rect">
            <a:avLst/>
          </a:prstGeom>
          <a:solidFill>
            <a:srgbClr val="48097C">
              <a:alpha val="59819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4" name="ABBIAMO LAVORATO CON"/>
          <p:cNvSpPr txBox="1"/>
          <p:nvPr/>
        </p:nvSpPr>
        <p:spPr>
          <a:xfrm>
            <a:off x="475552" y="313632"/>
            <a:ext cx="6320299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CONTESTO: SPAZIO DONNA</a:t>
            </a:r>
          </a:p>
        </p:txBody>
      </p:sp>
      <p:sp>
        <p:nvSpPr>
          <p:cNvPr id="295" name="Linea"/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it-IT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886F4-EF1D-1A4B-13B4-AB766B679B2B}"/>
              </a:ext>
            </a:extLst>
          </p:cNvPr>
          <p:cNvSpPr txBox="1"/>
          <p:nvPr/>
        </p:nvSpPr>
        <p:spPr>
          <a:xfrm>
            <a:off x="606159" y="1169979"/>
            <a:ext cx="1507875" cy="567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OBIETTIVO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2CD9D-10F9-AAF7-8BDA-3A5A949C0938}"/>
              </a:ext>
            </a:extLst>
          </p:cNvPr>
          <p:cNvSpPr txBox="1"/>
          <p:nvPr/>
        </p:nvSpPr>
        <p:spPr>
          <a:xfrm>
            <a:off x="606159" y="3017531"/>
            <a:ext cx="1507875" cy="567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BENEFICIARI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0F461-D95A-234E-8D47-4BA77B9E235B}"/>
              </a:ext>
            </a:extLst>
          </p:cNvPr>
          <p:cNvSpPr txBox="1"/>
          <p:nvPr/>
        </p:nvSpPr>
        <p:spPr>
          <a:xfrm>
            <a:off x="2282016" y="1640506"/>
            <a:ext cx="9027668" cy="1011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Sviluppare ed aumentare </a:t>
            </a:r>
            <a:r>
              <a:rPr lang="it-IT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l'empowerment</a:t>
            </a: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delle donne per favorire la realizzazione di una comunità di cittadini e cittadine attiva, partecipe, collaborativa, non discriminatoria e per ridurre la violenza di genere attraverso la prevenzione e l'emersione di situazioni a rischio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87586-7ABC-DEEB-B6FE-272A4CE4A68D}"/>
              </a:ext>
            </a:extLst>
          </p:cNvPr>
          <p:cNvSpPr txBox="1"/>
          <p:nvPr/>
        </p:nvSpPr>
        <p:spPr>
          <a:xfrm>
            <a:off x="2257953" y="3301456"/>
            <a:ext cx="4383865" cy="1011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</a:pP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ROMA: 100 donne e 50 bambini </a:t>
            </a:r>
          </a:p>
          <a:p>
            <a:pPr defTabSz="1219169" hangingPunct="0">
              <a:lnSpc>
                <a:spcPct val="150000"/>
              </a:lnSpc>
            </a:pP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NAPOLI: 80 donne e 40 bambini</a:t>
            </a:r>
          </a:p>
          <a:p>
            <a:pPr defTabSz="1219169" hangingPunct="0">
              <a:lnSpc>
                <a:spcPct val="150000"/>
              </a:lnSpc>
            </a:pP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COSENZA: 80 donne e 40 bambini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46D02B-4A47-EDF4-C601-0B71C53A8E26}"/>
              </a:ext>
            </a:extLst>
          </p:cNvPr>
          <p:cNvSpPr txBox="1"/>
          <p:nvPr/>
        </p:nvSpPr>
        <p:spPr>
          <a:xfrm>
            <a:off x="1716532" y="1458683"/>
            <a:ext cx="8546405" cy="313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Spazi di aggregazione e socializzazione per le donne che vivono in contesti difficili</a:t>
            </a:r>
            <a:endParaRPr lang="en-IT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AA546F-A039-ECB1-AD4B-E9DC3F4EE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"/>
          <a:stretch/>
        </p:blipFill>
        <p:spPr>
          <a:xfrm>
            <a:off x="6700475" y="3301455"/>
            <a:ext cx="4758577" cy="3511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22F5B0-24D6-16A0-8BDB-513423FF2EB7}"/>
              </a:ext>
            </a:extLst>
          </p:cNvPr>
          <p:cNvSpPr txBox="1"/>
          <p:nvPr/>
        </p:nvSpPr>
        <p:spPr>
          <a:xfrm>
            <a:off x="6700474" y="3017531"/>
            <a:ext cx="2057746" cy="567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LOCALIZZAZIONE</a:t>
            </a:r>
          </a:p>
        </p:txBody>
      </p:sp>
    </p:spTree>
    <p:extLst>
      <p:ext uri="{BB962C8B-B14F-4D97-AF65-F5344CB8AC3E}">
        <p14:creationId xmlns:p14="http://schemas.microsoft.com/office/powerpoint/2010/main" val="209685362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">
            <a:extLst>
              <a:ext uri="{FF2B5EF4-FFF2-40B4-BE49-F238E27FC236}">
                <a16:creationId xmlns:a16="http://schemas.microsoft.com/office/drawing/2014/main" id="{D89E76B6-616C-D7C9-06BC-DD5C92053A1B}"/>
              </a:ext>
            </a:extLst>
          </p:cNvPr>
          <p:cNvSpPr/>
          <p:nvPr/>
        </p:nvSpPr>
        <p:spPr>
          <a:xfrm>
            <a:off x="0" y="0"/>
            <a:ext cx="6664569" cy="1041527"/>
          </a:xfrm>
          <a:prstGeom prst="rect">
            <a:avLst/>
          </a:prstGeom>
          <a:solidFill>
            <a:srgbClr val="48097C">
              <a:alpha val="59819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4" name="ABBIAMO LAVORATO CON"/>
          <p:cNvSpPr txBox="1"/>
          <p:nvPr/>
        </p:nvSpPr>
        <p:spPr>
          <a:xfrm>
            <a:off x="387832" y="226423"/>
            <a:ext cx="5351231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 fontScale="92500" lnSpcReduction="1000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OBIETTIVI DELLA VALUTAZIONE DI SPAZIO DONNA</a:t>
            </a:r>
          </a:p>
        </p:txBody>
      </p:sp>
      <p:sp>
        <p:nvSpPr>
          <p:cNvPr id="295" name="Linea"/>
          <p:cNvSpPr/>
          <p:nvPr/>
        </p:nvSpPr>
        <p:spPr>
          <a:xfrm flipV="1">
            <a:off x="270155" y="350203"/>
            <a:ext cx="0" cy="285033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it-IT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B4649-5D33-03EE-BB03-B8031E9B390F}"/>
              </a:ext>
            </a:extLst>
          </p:cNvPr>
          <p:cNvSpPr txBox="1"/>
          <p:nvPr/>
        </p:nvSpPr>
        <p:spPr>
          <a:xfrm>
            <a:off x="474692" y="1743651"/>
            <a:ext cx="11717309" cy="34424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15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Determinare il grado di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rilevanza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e la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coerenza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(criteri OCSE DAC) </a:t>
            </a:r>
          </a:p>
          <a:p>
            <a:pPr defTabSz="1219169" hangingPunct="0">
              <a:lnSpc>
                <a:spcPct val="15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Misurare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l’efficacia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nel raggiungere gli obiettivi di breve, medio e lungo periodo</a:t>
            </a:r>
          </a:p>
          <a:p>
            <a:pPr defTabSz="1219169" hangingPunct="0">
              <a:lnSpc>
                <a:spcPct val="15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Stimare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l’impatto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del progetto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sull’empowerment delle donne;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cambiamenti innescati dal progetto sul benessere multidimensionale delle beneficiarie, sul territorio e sui partner locali</a:t>
            </a:r>
          </a:p>
          <a:p>
            <a:pPr defTabSz="1219169" hangingPunct="0">
              <a:lnSpc>
                <a:spcPct val="15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Definire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l’efficienza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nell’allocazione e utilizzo delle risorse e la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sostenibilità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dei risultati ottenuti</a:t>
            </a:r>
          </a:p>
          <a:p>
            <a:pPr defTabSz="1219169" hangingPunct="0">
              <a:lnSpc>
                <a:spcPct val="15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Riconoscere i principali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punti di forza e debolezza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. Identificare e analizzare le principali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sfide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derivandone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raccomandazioni</a:t>
            </a:r>
            <a:endParaRPr lang="it-IT" sz="1600" kern="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917082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">
            <a:extLst>
              <a:ext uri="{FF2B5EF4-FFF2-40B4-BE49-F238E27FC236}">
                <a16:creationId xmlns:a16="http://schemas.microsoft.com/office/drawing/2014/main" id="{D89E76B6-616C-D7C9-06BC-DD5C92053A1B}"/>
              </a:ext>
            </a:extLst>
          </p:cNvPr>
          <p:cNvSpPr/>
          <p:nvPr/>
        </p:nvSpPr>
        <p:spPr>
          <a:xfrm>
            <a:off x="0" y="0"/>
            <a:ext cx="6664569" cy="1041527"/>
          </a:xfrm>
          <a:prstGeom prst="rect">
            <a:avLst/>
          </a:prstGeom>
          <a:solidFill>
            <a:srgbClr val="48097C">
              <a:alpha val="598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4" name="ABBIAMO LAVORATO CON"/>
          <p:cNvSpPr txBox="1"/>
          <p:nvPr/>
        </p:nvSpPr>
        <p:spPr>
          <a:xfrm>
            <a:off x="387832" y="226423"/>
            <a:ext cx="6076467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normAutofit fontScale="92500" lnSpcReduction="1000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VALUTAZIONE: METODOLOGIA E APPROCCI SPAZIO DONNA</a:t>
            </a:r>
          </a:p>
        </p:txBody>
      </p:sp>
      <p:sp>
        <p:nvSpPr>
          <p:cNvPr id="295" name="Linea"/>
          <p:cNvSpPr/>
          <p:nvPr/>
        </p:nvSpPr>
        <p:spPr>
          <a:xfrm flipV="1">
            <a:off x="270155" y="350203"/>
            <a:ext cx="0" cy="285033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it-IT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AB4649-5D33-03EE-BB03-B8031E9B390F}"/>
              </a:ext>
            </a:extLst>
          </p:cNvPr>
          <p:cNvSpPr txBox="1"/>
          <p:nvPr/>
        </p:nvSpPr>
        <p:spPr>
          <a:xfrm>
            <a:off x="387832" y="2765422"/>
            <a:ext cx="11448568" cy="2483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15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METODI MISTI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qualitativo e quantitativo, per la raccolta e analisi dei dati. </a:t>
            </a:r>
          </a:p>
          <a:p>
            <a:pPr defTabSz="1219169" hangingPunct="0">
              <a:lnSpc>
                <a:spcPct val="15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RESULT-ORIENTED MONITORING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Analisi del raggiungimento degli indicatori di outcome e output, come proposti nei quadri logici di progetto.</a:t>
            </a:r>
          </a:p>
          <a:p>
            <a:pPr defTabSz="1219169" hangingPunct="0">
              <a:lnSpc>
                <a:spcPct val="150000"/>
              </a:lnSpc>
              <a:spcBef>
                <a:spcPts val="2250"/>
              </a:spcBef>
            </a:pP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</a:t>
            </a:r>
            <a:r>
              <a:rPr lang="it-IT" sz="1600" u="sng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FOCUS PARTECIPATIVO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 percezioni delle beneficiarie e dei principali stakeholder, inclusi in maniera attiva nelle attività valutative. Visite sul campo iniziali e finali.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264522-EF10-052A-8E70-D2D67E9E5914}"/>
              </a:ext>
            </a:extLst>
          </p:cNvPr>
          <p:cNvSpPr txBox="1"/>
          <p:nvPr/>
        </p:nvSpPr>
        <p:spPr>
          <a:xfrm>
            <a:off x="536222" y="2101429"/>
            <a:ext cx="11655779" cy="456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150000"/>
              </a:lnSpc>
              <a:spcBef>
                <a:spcPts val="2250"/>
              </a:spcBef>
            </a:pPr>
            <a:r>
              <a:rPr lang="it-IT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Combinazione di approcci: </a:t>
            </a:r>
            <a:r>
              <a:rPr lang="it-IT" sz="16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PROCESS + THEORY-BASED + DEVELOPMENTAL</a:t>
            </a:r>
            <a:endParaRPr lang="it-IT" kern="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35697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">
            <a:extLst>
              <a:ext uri="{FF2B5EF4-FFF2-40B4-BE49-F238E27FC236}">
                <a16:creationId xmlns:a16="http://schemas.microsoft.com/office/drawing/2014/main" id="{314D993B-8D6B-EB40-A9D6-4ED05EDC5493}"/>
              </a:ext>
            </a:extLst>
          </p:cNvPr>
          <p:cNvSpPr/>
          <p:nvPr/>
        </p:nvSpPr>
        <p:spPr>
          <a:xfrm>
            <a:off x="5638182" y="0"/>
            <a:ext cx="6553819" cy="6894576"/>
          </a:xfrm>
          <a:prstGeom prst="rect">
            <a:avLst/>
          </a:prstGeom>
          <a:solidFill>
            <a:srgbClr val="48097C">
              <a:alpha val="59819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sz="1400" kern="0" dirty="0">
              <a:solidFill>
                <a:srgbClr val="ADADAD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4" name="ABBIAMO LAVORATO CON"/>
          <p:cNvSpPr txBox="1"/>
          <p:nvPr/>
        </p:nvSpPr>
        <p:spPr>
          <a:xfrm>
            <a:off x="585828" y="302455"/>
            <a:ext cx="4466523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VALUTAZIONE: STRUMENTI</a:t>
            </a:r>
          </a:p>
        </p:txBody>
      </p:sp>
      <p:sp>
        <p:nvSpPr>
          <p:cNvPr id="295" name="Linea"/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it-IT"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0704D-91E8-4C77-B723-2744AA1AD85F}"/>
              </a:ext>
            </a:extLst>
          </p:cNvPr>
          <p:cNvSpPr txBox="1"/>
          <p:nvPr/>
        </p:nvSpPr>
        <p:spPr>
          <a:xfrm>
            <a:off x="6096000" y="5116726"/>
            <a:ext cx="5846313" cy="59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per misurare l’immateriale (ovvero come passare da outcome immateriali a stime quantificabili) </a:t>
            </a:r>
          </a:p>
        </p:txBody>
      </p:sp>
      <p:sp>
        <p:nvSpPr>
          <p:cNvPr id="3" name="ABBIAMO LAVORATO CON">
            <a:extLst>
              <a:ext uri="{FF2B5EF4-FFF2-40B4-BE49-F238E27FC236}">
                <a16:creationId xmlns:a16="http://schemas.microsoft.com/office/drawing/2014/main" id="{037EBC77-4D07-90CB-6536-ECD3F26FE267}"/>
              </a:ext>
            </a:extLst>
          </p:cNvPr>
          <p:cNvSpPr txBox="1"/>
          <p:nvPr/>
        </p:nvSpPr>
        <p:spPr>
          <a:xfrm>
            <a:off x="6096000" y="314942"/>
            <a:ext cx="5052353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>
                <a:latin typeface="Arial" panose="020B0604020202020204" pitchFamily="34" charset="0"/>
                <a:cs typeface="Arial" panose="020B0604020202020204" pitchFamily="34" charset="0"/>
              </a:rPr>
              <a:t>SPAZIO DONNA: STRUMENTI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6671B-B87A-B8DF-9248-E8AA37546A68}"/>
              </a:ext>
            </a:extLst>
          </p:cNvPr>
          <p:cNvSpPr txBox="1"/>
          <p:nvPr/>
        </p:nvSpPr>
        <p:spPr>
          <a:xfrm>
            <a:off x="6257591" y="982152"/>
            <a:ext cx="5116785" cy="4405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Desk </a:t>
            </a:r>
            <a:r>
              <a:rPr lang="it-IT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analysis</a:t>
            </a:r>
            <a:endParaRPr lang="it-IT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KII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FGD iniziale e finale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Osservazione diretta e visite sul campo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Questionario di soddisfazione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Arial" panose="020B0604020202020204" pitchFamily="34" charset="0"/>
              <a:buChar char="•"/>
            </a:pPr>
            <a:r>
              <a:rPr lang="it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Questionario di valutazione dell’empowerment</a:t>
            </a:r>
          </a:p>
          <a:p>
            <a:pPr marL="342900" indent="-342900" defTabSz="1219169" hangingPunct="0">
              <a:lnSpc>
                <a:spcPct val="90000"/>
              </a:lnSpc>
              <a:spcBef>
                <a:spcPts val="2250"/>
              </a:spcBef>
              <a:buFont typeface="Arial" panose="020B0604020202020204" pitchFamily="34" charset="0"/>
              <a:buChar char="•"/>
            </a:pPr>
            <a:endParaRPr lang="it-IT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it-IT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93B88-2CD2-7DCD-A0DE-B51BCC0BB110}"/>
              </a:ext>
            </a:extLst>
          </p:cNvPr>
          <p:cNvSpPr txBox="1"/>
          <p:nvPr/>
        </p:nvSpPr>
        <p:spPr>
          <a:xfrm>
            <a:off x="234951" y="1128987"/>
            <a:ext cx="6836833" cy="3416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it-IT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- Strumenti: più o meno strutturati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7F47B62-18B3-174D-F82F-A634DDFFD9B3}"/>
              </a:ext>
            </a:extLst>
          </p:cNvPr>
          <p:cNvSpPr/>
          <p:nvPr/>
        </p:nvSpPr>
        <p:spPr>
          <a:xfrm rot="5400000">
            <a:off x="8722780" y="4382228"/>
            <a:ext cx="278637" cy="591006"/>
          </a:xfrm>
          <a:prstGeom prst="rightArrow">
            <a:avLst/>
          </a:prstGeom>
          <a:solidFill>
            <a:schemeClr val="bg1"/>
          </a:solidFill>
          <a:ln w="2857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IT" sz="1600" kern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48BBE1-9216-65DA-09B1-8EBCDF13C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" y="1767350"/>
            <a:ext cx="5539579" cy="273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7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D798F-050B-97CB-CE62-57208AB32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2340568"/>
          </a:xfrm>
        </p:spPr>
        <p:txBody>
          <a:bodyPr/>
          <a:lstStyle/>
          <a:p>
            <a:r>
              <a:rPr lang="it-IT" dirty="0"/>
              <a:t>Introduzione. Condizioni per un buon percorso valutativo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D34A49-0803-5464-8C75-524EE59B3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t-IT" dirty="0"/>
              <a:t>Prof. Marco MUSELLA in collaborazione con dott.</a:t>
            </a:r>
            <a:r>
              <a:rPr lang="it-IT"/>
              <a:t>ssa Melania VERDE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892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">
            <a:extLst>
              <a:ext uri="{FF2B5EF4-FFF2-40B4-BE49-F238E27FC236}">
                <a16:creationId xmlns:a16="http://schemas.microsoft.com/office/drawing/2014/main" id="{314D993B-8D6B-EB40-A9D6-4ED05EDC5493}"/>
              </a:ext>
            </a:extLst>
          </p:cNvPr>
          <p:cNvSpPr/>
          <p:nvPr/>
        </p:nvSpPr>
        <p:spPr>
          <a:xfrm>
            <a:off x="0" y="0"/>
            <a:ext cx="6893170" cy="1147966"/>
          </a:xfrm>
          <a:prstGeom prst="rect">
            <a:avLst/>
          </a:prstGeom>
          <a:solidFill>
            <a:srgbClr val="48097C">
              <a:alpha val="598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5" name="Linea"/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ABBIAMO LAVORATO CON">
            <a:extLst>
              <a:ext uri="{FF2B5EF4-FFF2-40B4-BE49-F238E27FC236}">
                <a16:creationId xmlns:a16="http://schemas.microsoft.com/office/drawing/2014/main" id="{858BAAE1-8EBD-DBC7-224A-3A8712ABCC98}"/>
              </a:ext>
            </a:extLst>
          </p:cNvPr>
          <p:cNvSpPr txBox="1"/>
          <p:nvPr/>
        </p:nvSpPr>
        <p:spPr>
          <a:xfrm>
            <a:off x="668842" y="314942"/>
            <a:ext cx="7416823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SPAZIO DONNA: SFIDE PER VALUTAZIONE</a:t>
            </a:r>
          </a:p>
        </p:txBody>
      </p:sp>
      <p:sp>
        <p:nvSpPr>
          <p:cNvPr id="2" name="CasellaDiTesto 10">
            <a:extLst>
              <a:ext uri="{FF2B5EF4-FFF2-40B4-BE49-F238E27FC236}">
                <a16:creationId xmlns:a16="http://schemas.microsoft.com/office/drawing/2014/main" id="{E133AA2D-14AE-0BB6-CC01-4AD347C6E878}"/>
              </a:ext>
            </a:extLst>
          </p:cNvPr>
          <p:cNvSpPr txBox="1"/>
          <p:nvPr/>
        </p:nvSpPr>
        <p:spPr>
          <a:xfrm>
            <a:off x="490008" y="3917207"/>
            <a:ext cx="1121198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14300" lvl="5" defTabSz="1219169" hangingPunct="0">
              <a:spcBef>
                <a:spcPts val="600"/>
              </a:spcBef>
              <a:spcAft>
                <a:spcPts val="300"/>
              </a:spcAft>
            </a:pPr>
            <a:r>
              <a:rPr lang="it-IT" sz="2000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La complessità di </a:t>
            </a:r>
            <a:r>
              <a:rPr lang="it-IT" sz="2000" b="1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misurare</a:t>
            </a:r>
            <a:r>
              <a:rPr lang="it-IT" sz="2000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 un fenomeno multidimensionale come l’empowerment delle donne e di </a:t>
            </a:r>
            <a:r>
              <a:rPr lang="it-IT" sz="2000" b="1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identificare</a:t>
            </a:r>
            <a:r>
              <a:rPr lang="it-IT" sz="2000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 i fattori che hanno avuto un impatto su di esso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D04F3-3451-4D16-021A-01FA0CD8BC93}"/>
              </a:ext>
            </a:extLst>
          </p:cNvPr>
          <p:cNvSpPr txBox="1"/>
          <p:nvPr/>
        </p:nvSpPr>
        <p:spPr>
          <a:xfrm>
            <a:off x="6664569" y="1504566"/>
            <a:ext cx="11104058" cy="1974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Per comprendere l’efficacia delle azioni 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Empowerment &gt;&gt;&gt; obiettivo generale di progetto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Fotografare un processo e non solo un punto di arrivo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en-IT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E836F-8E16-0DBF-447C-BC9710473139}"/>
              </a:ext>
            </a:extLst>
          </p:cNvPr>
          <p:cNvSpPr txBox="1"/>
          <p:nvPr/>
        </p:nvSpPr>
        <p:spPr>
          <a:xfrm>
            <a:off x="387350" y="1553492"/>
            <a:ext cx="5441950" cy="1198277"/>
          </a:xfrm>
          <a:prstGeom prst="rect">
            <a:avLst/>
          </a:prstGeom>
          <a:solidFill>
            <a:srgbClr val="48097C">
              <a:alpha val="63529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3450"/>
              </a:spcBef>
              <a:spcAft>
                <a:spcPts val="3450"/>
              </a:spcAft>
            </a:pPr>
            <a:r>
              <a:rPr lang="en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Perchè misurare l’empowerment?</a:t>
            </a:r>
          </a:p>
        </p:txBody>
      </p:sp>
      <p:sp>
        <p:nvSpPr>
          <p:cNvPr id="14" name="CasellaDiTesto 16">
            <a:extLst>
              <a:ext uri="{FF2B5EF4-FFF2-40B4-BE49-F238E27FC236}">
                <a16:creationId xmlns:a16="http://schemas.microsoft.com/office/drawing/2014/main" id="{207C4DED-8CF5-C5F2-2CB4-A3D218C27C8D}"/>
              </a:ext>
            </a:extLst>
          </p:cNvPr>
          <p:cNvSpPr txBox="1"/>
          <p:nvPr/>
        </p:nvSpPr>
        <p:spPr>
          <a:xfrm>
            <a:off x="490008" y="4735114"/>
            <a:ext cx="11364384" cy="1061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0050" lvl="5" indent="-285750" defTabSz="1219169" hangingPunct="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t-IT" sz="1600" b="1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Come misurare il livello di empowerment </a:t>
            </a: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delle donne beneficiarie di progetto in maniera uniforme e oggettiva?</a:t>
            </a:r>
          </a:p>
          <a:p>
            <a:pPr marL="400050" lvl="5" indent="-285750" defTabSz="1219169" hangingPunct="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Quale </a:t>
            </a:r>
            <a:r>
              <a:rPr lang="it-IT" sz="1600" b="1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framework</a:t>
            </a: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 utilizzare?</a:t>
            </a:r>
          </a:p>
          <a:p>
            <a:pPr marL="400050" lvl="5" indent="-285750" defTabSz="1219169" hangingPunct="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Quali </a:t>
            </a:r>
            <a:r>
              <a:rPr lang="it-IT" sz="1600" b="1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strumenti</a:t>
            </a:r>
            <a:r>
              <a:rPr lang="it-IT" sz="1600" kern="0" dirty="0">
                <a:solidFill>
                  <a:srgbClr val="000000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 di valutazione utilizzare per valutare il grado di raggiungimento degli indicatori di progetto?</a:t>
            </a:r>
          </a:p>
        </p:txBody>
      </p:sp>
    </p:spTree>
    <p:extLst>
      <p:ext uri="{BB962C8B-B14F-4D97-AF65-F5344CB8AC3E}">
        <p14:creationId xmlns:p14="http://schemas.microsoft.com/office/powerpoint/2010/main" val="142141006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">
            <a:extLst>
              <a:ext uri="{FF2B5EF4-FFF2-40B4-BE49-F238E27FC236}">
                <a16:creationId xmlns:a16="http://schemas.microsoft.com/office/drawing/2014/main" id="{314D993B-8D6B-EB40-A9D6-4ED05EDC5493}"/>
              </a:ext>
            </a:extLst>
          </p:cNvPr>
          <p:cNvSpPr/>
          <p:nvPr/>
        </p:nvSpPr>
        <p:spPr>
          <a:xfrm>
            <a:off x="0" y="0"/>
            <a:ext cx="6893170" cy="1147966"/>
          </a:xfrm>
          <a:prstGeom prst="rect">
            <a:avLst/>
          </a:prstGeom>
          <a:solidFill>
            <a:srgbClr val="48097C">
              <a:alpha val="59819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5" name="Linea"/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ABBIAMO LAVORATO CON">
            <a:extLst>
              <a:ext uri="{FF2B5EF4-FFF2-40B4-BE49-F238E27FC236}">
                <a16:creationId xmlns:a16="http://schemas.microsoft.com/office/drawing/2014/main" id="{858BAAE1-8EBD-DBC7-224A-3A8712ABCC98}"/>
              </a:ext>
            </a:extLst>
          </p:cNvPr>
          <p:cNvSpPr txBox="1"/>
          <p:nvPr/>
        </p:nvSpPr>
        <p:spPr>
          <a:xfrm>
            <a:off x="668842" y="314942"/>
            <a:ext cx="7416823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SPAZIO DONNA: SFIDE PER VALUTAZIONE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9204C-B920-0F67-0B91-4A07E06CE09E}"/>
              </a:ext>
            </a:extLst>
          </p:cNvPr>
          <p:cNvSpPr txBox="1"/>
          <p:nvPr/>
        </p:nvSpPr>
        <p:spPr>
          <a:xfrm>
            <a:off x="387350" y="1996295"/>
            <a:ext cx="3834340" cy="3261406"/>
          </a:xfrm>
          <a:prstGeom prst="rect">
            <a:avLst/>
          </a:prstGeom>
          <a:solidFill>
            <a:srgbClr val="48097C">
              <a:alpha val="63529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</a:pPr>
            <a:r>
              <a:rPr lang="en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Come misurare l’empowerment?</a:t>
            </a:r>
          </a:p>
          <a:p>
            <a:pPr algn="ctr" defTabSz="1219169" hangingPunct="0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</a:pPr>
            <a:r>
              <a:rPr lang="en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Quale framework?</a:t>
            </a:r>
          </a:p>
          <a:p>
            <a:pPr algn="ctr" defTabSz="1219169" hangingPunct="0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</a:pPr>
            <a:r>
              <a:rPr lang="en-IT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Quali strumenti?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361CD-F33B-DB92-5C84-358904142E4D}"/>
              </a:ext>
            </a:extLst>
          </p:cNvPr>
          <p:cNvSpPr txBox="1"/>
          <p:nvPr/>
        </p:nvSpPr>
        <p:spPr>
          <a:xfrm>
            <a:off x="4551222" y="2037599"/>
            <a:ext cx="7727950" cy="1089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Utilizzando un </a:t>
            </a:r>
            <a:r>
              <a:rPr lang="en-IT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framework</a:t>
            </a:r>
            <a:r>
              <a:rPr lang="en-IT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che parte dalla letteratura disponibile sul tema, ma </a:t>
            </a:r>
            <a:r>
              <a:rPr lang="en-IT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localizzato e validato con beneficiarie e stakeholder</a:t>
            </a:r>
            <a:r>
              <a:rPr lang="en-IT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792C21-7AFA-6B2F-9853-C8820CE07BE0}"/>
              </a:ext>
            </a:extLst>
          </p:cNvPr>
          <p:cNvSpPr txBox="1"/>
          <p:nvPr/>
        </p:nvSpPr>
        <p:spPr>
          <a:xfrm>
            <a:off x="4744845" y="3244882"/>
            <a:ext cx="6210300" cy="1716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IT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co-definizione degli indicatori con le donne attraverso workshop e visite iniziali agli Spazi Donna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IT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interviste alle coordinatrici e operatrici </a:t>
            </a:r>
          </a:p>
        </p:txBody>
      </p:sp>
    </p:spTree>
    <p:extLst>
      <p:ext uri="{BB962C8B-B14F-4D97-AF65-F5344CB8AC3E}">
        <p14:creationId xmlns:p14="http://schemas.microsoft.com/office/powerpoint/2010/main" val="28454789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">
            <a:extLst>
              <a:ext uri="{FF2B5EF4-FFF2-40B4-BE49-F238E27FC236}">
                <a16:creationId xmlns:a16="http://schemas.microsoft.com/office/drawing/2014/main" id="{314D993B-8D6B-EB40-A9D6-4ED05EDC5493}"/>
              </a:ext>
            </a:extLst>
          </p:cNvPr>
          <p:cNvSpPr/>
          <p:nvPr/>
        </p:nvSpPr>
        <p:spPr>
          <a:xfrm>
            <a:off x="-228601" y="-106439"/>
            <a:ext cx="6893170" cy="1147966"/>
          </a:xfrm>
          <a:prstGeom prst="rect">
            <a:avLst/>
          </a:prstGeom>
          <a:solidFill>
            <a:srgbClr val="48097C">
              <a:alpha val="598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5" name="Linea"/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ABBIAMO LAVORATO CON">
            <a:extLst>
              <a:ext uri="{FF2B5EF4-FFF2-40B4-BE49-F238E27FC236}">
                <a16:creationId xmlns:a16="http://schemas.microsoft.com/office/drawing/2014/main" id="{858BAAE1-8EBD-DBC7-224A-3A8712ABCC98}"/>
              </a:ext>
            </a:extLst>
          </p:cNvPr>
          <p:cNvSpPr txBox="1"/>
          <p:nvPr/>
        </p:nvSpPr>
        <p:spPr>
          <a:xfrm>
            <a:off x="668842" y="314942"/>
            <a:ext cx="7416823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SPAZIO DONNA: SFIDE PER VALUTAZIONE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9204C-B920-0F67-0B91-4A07E06CE09E}"/>
              </a:ext>
            </a:extLst>
          </p:cNvPr>
          <p:cNvSpPr txBox="1"/>
          <p:nvPr/>
        </p:nvSpPr>
        <p:spPr>
          <a:xfrm>
            <a:off x="387350" y="2775483"/>
            <a:ext cx="3834340" cy="1703030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</a:pPr>
            <a:r>
              <a:rPr lang="en-IT" sz="3000" b="1" kern="0" dirty="0">
                <a:solidFill>
                  <a:srgbClr val="48097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Framework su empowerment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D46A7-8091-6595-D4B5-56C5E94E6F1F}"/>
              </a:ext>
            </a:extLst>
          </p:cNvPr>
          <p:cNvSpPr txBox="1"/>
          <p:nvPr/>
        </p:nvSpPr>
        <p:spPr>
          <a:xfrm>
            <a:off x="5311095" y="2989278"/>
            <a:ext cx="1041952" cy="955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4400" kern="0" dirty="0">
                <a:solidFill>
                  <a:srgbClr val="48097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&gt;&gt;&gt;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97996-832D-F424-1C9F-2287863E7D3F}"/>
              </a:ext>
            </a:extLst>
          </p:cNvPr>
          <p:cNvSpPr txBox="1"/>
          <p:nvPr/>
        </p:nvSpPr>
        <p:spPr>
          <a:xfrm>
            <a:off x="7334250" y="2775483"/>
            <a:ext cx="3834340" cy="1703030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</a:pPr>
            <a:r>
              <a:rPr lang="en-IT" sz="3000" b="1" kern="0" dirty="0">
                <a:solidFill>
                  <a:srgbClr val="48097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Questionario su empowerment</a:t>
            </a:r>
          </a:p>
        </p:txBody>
      </p:sp>
    </p:spTree>
    <p:extLst>
      <p:ext uri="{BB962C8B-B14F-4D97-AF65-F5344CB8AC3E}">
        <p14:creationId xmlns:p14="http://schemas.microsoft.com/office/powerpoint/2010/main" val="329872010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">
            <a:extLst>
              <a:ext uri="{FF2B5EF4-FFF2-40B4-BE49-F238E27FC236}">
                <a16:creationId xmlns:a16="http://schemas.microsoft.com/office/drawing/2014/main" id="{314D993B-8D6B-EB40-A9D6-4ED05EDC5493}"/>
              </a:ext>
            </a:extLst>
          </p:cNvPr>
          <p:cNvSpPr/>
          <p:nvPr/>
        </p:nvSpPr>
        <p:spPr>
          <a:xfrm>
            <a:off x="5638182" y="-1"/>
            <a:ext cx="6553819" cy="6874329"/>
          </a:xfrm>
          <a:prstGeom prst="rect">
            <a:avLst/>
          </a:prstGeom>
          <a:solidFill>
            <a:srgbClr val="48097C">
              <a:alpha val="5981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kern="0" dirty="0">
              <a:solidFill>
                <a:srgbClr val="ADADAD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94" name="ABBIAMO LAVORATO CON"/>
          <p:cNvSpPr txBox="1"/>
          <p:nvPr/>
        </p:nvSpPr>
        <p:spPr>
          <a:xfrm>
            <a:off x="585828" y="302455"/>
            <a:ext cx="4365311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 fontScale="9250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VALUTAZIONE: APPRENDIMENTI</a:t>
            </a:r>
          </a:p>
        </p:txBody>
      </p:sp>
      <p:sp>
        <p:nvSpPr>
          <p:cNvPr id="295" name="Linea"/>
          <p:cNvSpPr/>
          <p:nvPr/>
        </p:nvSpPr>
        <p:spPr>
          <a:xfrm flipV="1">
            <a:off x="387350" y="362691"/>
            <a:ext cx="0" cy="285033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sz="2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0704D-91E8-4C77-B723-2744AA1AD85F}"/>
              </a:ext>
            </a:extLst>
          </p:cNvPr>
          <p:cNvSpPr txBox="1"/>
          <p:nvPr/>
        </p:nvSpPr>
        <p:spPr>
          <a:xfrm>
            <a:off x="387350" y="2065504"/>
            <a:ext cx="4998689" cy="31070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  <a:spcAft>
                <a:spcPts val="1000"/>
              </a:spcAft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Valutazione come apprendimento per misurare “quanto bene facciamo bene” e per migliorare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  <a:spcAft>
                <a:spcPts val="1000"/>
              </a:spcAft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Identificazione dei Punti di forza, debolezza, Minacce e Opportunità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  <a:spcAft>
                <a:spcPts val="1000"/>
              </a:spcAft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Lezioni apprese / Buone pratiche</a:t>
            </a:r>
          </a:p>
          <a:p>
            <a:pPr defTabSz="1219169" hangingPunct="0">
              <a:lnSpc>
                <a:spcPct val="90000"/>
              </a:lnSpc>
              <a:spcBef>
                <a:spcPts val="2250"/>
              </a:spcBef>
              <a:spcAft>
                <a:spcPts val="1000"/>
              </a:spcAft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&gt; Raccomandazioni </a:t>
            </a: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5ED63B2C-41DA-214E-4EC0-D1FFEBFB5954}"/>
              </a:ext>
            </a:extLst>
          </p:cNvPr>
          <p:cNvSpPr txBox="1"/>
          <p:nvPr/>
        </p:nvSpPr>
        <p:spPr>
          <a:xfrm>
            <a:off x="5865745" y="980504"/>
            <a:ext cx="6114506" cy="76020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600" kern="0" dirty="0">
              <a:solidFill>
                <a:srgbClr val="FFFFFF"/>
              </a:solidFill>
              <a:latin typeface="Arial" panose="020B0604020202020204" pitchFamily="34" charset="0"/>
              <a:ea typeface="DINPro-Regular" panose="02000503030000020004" pitchFamily="2" charset="0"/>
              <a:cs typeface="Arial" panose="020B0604020202020204" pitchFamily="34" charset="0"/>
              <a:sym typeface="Helvetica Neue"/>
            </a:endParaRPr>
          </a:p>
          <a:p>
            <a:pPr marL="114300" lvl="5" defTabSz="1219169" hangingPunct="0">
              <a:spcBef>
                <a:spcPts val="600"/>
              </a:spcBef>
              <a:spcAft>
                <a:spcPts val="300"/>
              </a:spcAft>
            </a:pPr>
            <a:r>
              <a:rPr lang="it-IT" sz="1600" kern="0" dirty="0">
                <a:solidFill>
                  <a:srgbClr val="FFFFFF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DURANTE LA PROGETTAZIONE</a:t>
            </a: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FFFFFF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Coinvolgimento del valutatore nella revisione del Quadro Logico e degli indicatori &gt;&gt;&gt; </a:t>
            </a:r>
            <a:r>
              <a:rPr lang="it-IT" sz="1600" i="1" kern="0" dirty="0">
                <a:solidFill>
                  <a:srgbClr val="FFFFFF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progettare pensando a come valutare</a:t>
            </a: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T" sz="1600" kern="0" dirty="0">
                <a:solidFill>
                  <a:srgbClr val="FFFFFF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Importanza di definire gli indicatori  di outcome in sede di progettazione</a:t>
            </a: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IT" sz="1600" kern="0" dirty="0">
              <a:solidFill>
                <a:srgbClr val="FFFFFF"/>
              </a:solidFill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114300" lvl="5" defTabSz="1219169" hangingPunct="0">
              <a:spcBef>
                <a:spcPts val="600"/>
              </a:spcBef>
              <a:spcAft>
                <a:spcPts val="300"/>
              </a:spcAft>
            </a:pPr>
            <a:r>
              <a:rPr lang="it-IT" sz="1600" kern="0" dirty="0">
                <a:solidFill>
                  <a:srgbClr val="FFFFFF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DURANTE L’IMPLEMENTAZIONE</a:t>
            </a: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kern="0" dirty="0">
                <a:solidFill>
                  <a:srgbClr val="FFFFFF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Importanza del dialogo costante valutatore – committente (riunioni, revisione dati, monitoraggio)</a:t>
            </a: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T" sz="1600" kern="0" dirty="0">
                <a:solidFill>
                  <a:srgbClr val="FFFFFF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Utilizzo degli strumenti di valutazione come “cassetta degli attrezzi” (es. qx empowerment per pianificare attività future)</a:t>
            </a: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600" kern="0" dirty="0">
              <a:solidFill>
                <a:srgbClr val="FFFFFF"/>
              </a:solidFill>
              <a:latin typeface="Arial" panose="020B0604020202020204" pitchFamily="34" charset="0"/>
              <a:ea typeface="DINPro-Regular" panose="02000503030000020004" pitchFamily="2" charset="0"/>
              <a:cs typeface="Arial" panose="020B0604020202020204" pitchFamily="34" charset="0"/>
              <a:sym typeface="Helvetica Neue"/>
            </a:endParaRPr>
          </a:p>
          <a:p>
            <a:pPr marL="114300" lvl="5" defTabSz="1219169" hangingPunct="0">
              <a:spcBef>
                <a:spcPts val="600"/>
              </a:spcBef>
              <a:spcAft>
                <a:spcPts val="300"/>
              </a:spcAft>
            </a:pPr>
            <a:r>
              <a:rPr lang="it-IT" sz="1600" kern="0" dirty="0">
                <a:solidFill>
                  <a:srgbClr val="FFFFFF"/>
                </a:solidFill>
                <a:latin typeface="Arial" panose="020B0604020202020204" pitchFamily="34" charset="0"/>
                <a:ea typeface="DINPro-Regular" panose="02000503030000020004" pitchFamily="2" charset="0"/>
                <a:cs typeface="Arial" panose="020B0604020202020204" pitchFamily="34" charset="0"/>
                <a:sym typeface="Helvetica Neue"/>
              </a:rPr>
              <a:t>METODOLOGIA</a:t>
            </a: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IT" sz="1600" kern="0" dirty="0">
                <a:solidFill>
                  <a:srgbClr val="FFFFFF"/>
                </a:solidFill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Applicazione di un framework “validato” (letteratura) ma localizzato e co-definendo gli indicatori (contesto)</a:t>
            </a:r>
            <a:endParaRPr lang="it-IT" sz="1600" kern="0" dirty="0">
              <a:solidFill>
                <a:srgbClr val="FFFFFF"/>
              </a:solidFill>
              <a:latin typeface="Arial" panose="020B0604020202020204" pitchFamily="34" charset="0"/>
              <a:ea typeface="DINPro-Regular" panose="02000503030000020004" pitchFamily="2" charset="0"/>
              <a:cs typeface="Arial" panose="020B0604020202020204" pitchFamily="34" charset="0"/>
              <a:sym typeface="Helvetica Neue"/>
            </a:endParaRP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600" kern="0" dirty="0">
              <a:solidFill>
                <a:srgbClr val="FFFFFF"/>
              </a:solidFill>
              <a:latin typeface="Arial" panose="020B0604020202020204" pitchFamily="34" charset="0"/>
              <a:ea typeface="DINPro-Regular" panose="02000503030000020004" pitchFamily="2" charset="0"/>
              <a:cs typeface="Arial" panose="020B0604020202020204" pitchFamily="34" charset="0"/>
              <a:sym typeface="Helvetica Neue"/>
            </a:endParaRP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600" kern="0" dirty="0">
              <a:solidFill>
                <a:srgbClr val="FFFFFF"/>
              </a:solidFill>
              <a:latin typeface="Arial" panose="020B0604020202020204" pitchFamily="34" charset="0"/>
              <a:ea typeface="DINPro-Regular" panose="02000503030000020004" pitchFamily="2" charset="0"/>
              <a:cs typeface="Arial" panose="020B0604020202020204" pitchFamily="34" charset="0"/>
              <a:sym typeface="Helvetica Neue"/>
            </a:endParaRP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600" kern="0" dirty="0">
              <a:solidFill>
                <a:srgbClr val="FFFFFF"/>
              </a:solidFill>
              <a:latin typeface="Arial" panose="020B0604020202020204" pitchFamily="34" charset="0"/>
              <a:ea typeface="DINPro-Regular" panose="02000503030000020004" pitchFamily="2" charset="0"/>
              <a:cs typeface="Arial" panose="020B0604020202020204" pitchFamily="34" charset="0"/>
              <a:sym typeface="Helvetica Neue"/>
            </a:endParaRP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600" kern="0" dirty="0">
              <a:solidFill>
                <a:srgbClr val="FFFFFF"/>
              </a:solidFill>
              <a:latin typeface="Arial" panose="020B0604020202020204" pitchFamily="34" charset="0"/>
              <a:ea typeface="DINPro-Regular" panose="02000503030000020004" pitchFamily="2" charset="0"/>
              <a:cs typeface="Arial" panose="020B0604020202020204" pitchFamily="34" charset="0"/>
              <a:sym typeface="Helvetica Neue"/>
            </a:endParaRP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600" kern="0" dirty="0">
              <a:solidFill>
                <a:srgbClr val="FFFFFF"/>
              </a:solidFill>
              <a:latin typeface="Arial" panose="020B0604020202020204" pitchFamily="34" charset="0"/>
              <a:ea typeface="DINPro-Regular" panose="02000503030000020004" pitchFamily="2" charset="0"/>
              <a:cs typeface="Arial" panose="020B0604020202020204" pitchFamily="34" charset="0"/>
              <a:sym typeface="Helvetica Neue"/>
            </a:endParaRPr>
          </a:p>
          <a:p>
            <a:pPr marL="342900" lvl="5" indent="-228600" defTabSz="1219169" hangingPunct="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it-IT" sz="1600" kern="0" dirty="0">
              <a:solidFill>
                <a:srgbClr val="FFFFFF"/>
              </a:solidFill>
              <a:latin typeface="Arial" panose="020B0604020202020204" pitchFamily="34" charset="0"/>
              <a:ea typeface="DINPro-Regular" panose="02000503030000020004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ABBIAMO LAVORATO CON">
            <a:extLst>
              <a:ext uri="{FF2B5EF4-FFF2-40B4-BE49-F238E27FC236}">
                <a16:creationId xmlns:a16="http://schemas.microsoft.com/office/drawing/2014/main" id="{842450CB-4795-CD53-A710-114965A12DFB}"/>
              </a:ext>
            </a:extLst>
          </p:cNvPr>
          <p:cNvSpPr txBox="1"/>
          <p:nvPr/>
        </p:nvSpPr>
        <p:spPr>
          <a:xfrm>
            <a:off x="6096000" y="314942"/>
            <a:ext cx="5052353" cy="665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412750" hangingPunct="0"/>
            <a:r>
              <a:rPr lang="it-IT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SPAZIO DONNA: APPRENDIMENTI</a:t>
            </a:r>
          </a:p>
        </p:txBody>
      </p:sp>
    </p:spTree>
    <p:extLst>
      <p:ext uri="{BB962C8B-B14F-4D97-AF65-F5344CB8AC3E}">
        <p14:creationId xmlns:p14="http://schemas.microsoft.com/office/powerpoint/2010/main" val="25415212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search that makes the difference"/>
          <p:cNvSpPr txBox="1"/>
          <p:nvPr/>
        </p:nvSpPr>
        <p:spPr>
          <a:xfrm>
            <a:off x="6819208" y="1838813"/>
            <a:ext cx="1971402" cy="47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normAutofit/>
          </a:bodyPr>
          <a:lstStyle>
            <a:lvl1pPr algn="r" defTabSz="825500"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algn="l" defTabSz="412750" hangingPunct="0"/>
            <a:r>
              <a:rPr lang="it-IT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  <a:endParaRPr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tteo.belletti@arcolab.org">
            <a:extLst>
              <a:ext uri="{FF2B5EF4-FFF2-40B4-BE49-F238E27FC236}">
                <a16:creationId xmlns:a16="http://schemas.microsoft.com/office/drawing/2014/main" id="{39949FB5-6937-B84B-86B8-73B9E394B5E7}"/>
              </a:ext>
            </a:extLst>
          </p:cNvPr>
          <p:cNvSpPr txBox="1"/>
          <p:nvPr/>
        </p:nvSpPr>
        <p:spPr>
          <a:xfrm>
            <a:off x="7366995" y="4401123"/>
            <a:ext cx="2938811" cy="32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ts val="4800"/>
              </a:lnSpc>
              <a:spcBef>
                <a:spcPts val="0"/>
              </a:spcBef>
              <a:defRPr sz="18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228600" hangingPunct="0">
              <a:lnSpc>
                <a:spcPts val="2400"/>
              </a:lnSpc>
            </a:pPr>
            <a:r>
              <a:rPr lang="it-IT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info@arcolab.org</a:t>
            </a: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tteo.belletti@arcolab.org">
            <a:extLst>
              <a:ext uri="{FF2B5EF4-FFF2-40B4-BE49-F238E27FC236}">
                <a16:creationId xmlns:a16="http://schemas.microsoft.com/office/drawing/2014/main" id="{B9A6AE91-B3BD-2B4A-B776-006674B45EB8}"/>
              </a:ext>
            </a:extLst>
          </p:cNvPr>
          <p:cNvSpPr txBox="1"/>
          <p:nvPr/>
        </p:nvSpPr>
        <p:spPr>
          <a:xfrm>
            <a:off x="6827875" y="2357058"/>
            <a:ext cx="3337530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ts val="4800"/>
              </a:lnSpc>
              <a:spcBef>
                <a:spcPts val="0"/>
              </a:spcBef>
              <a:defRPr sz="18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228600" hangingPunct="0">
              <a:lnSpc>
                <a:spcPct val="100000"/>
              </a:lnSpc>
            </a:pPr>
            <a:r>
              <a:rPr lang="it-IT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ARCO c/o PIN </a:t>
            </a:r>
            <a:r>
              <a:rPr lang="it-IT" sz="1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S.c.r.l</a:t>
            </a:r>
            <a:br>
              <a:rPr lang="it-I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didattici e scientifici per l’Università di Firenze </a:t>
            </a:r>
          </a:p>
          <a:p>
            <a:pPr defTabSz="228600" hangingPunct="0">
              <a:lnSpc>
                <a:spcPct val="100000"/>
              </a:lnSpc>
            </a:pPr>
            <a:r>
              <a:rPr lang="it-I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Piazza Giovanni </a:t>
            </a:r>
            <a:r>
              <a:rPr lang="it-IT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Ciardi</a:t>
            </a:r>
            <a:r>
              <a:rPr lang="it-I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25</a:t>
            </a:r>
          </a:p>
          <a:p>
            <a:pPr defTabSz="228600" hangingPunct="0">
              <a:lnSpc>
                <a:spcPct val="100000"/>
              </a:lnSpc>
            </a:pPr>
            <a:r>
              <a:rPr lang="it-I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59100 Prato (PO) </a:t>
            </a:r>
            <a:r>
              <a:rPr lang="it-IT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it-IT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tteo.belletti@arcolab.org">
            <a:extLst>
              <a:ext uri="{FF2B5EF4-FFF2-40B4-BE49-F238E27FC236}">
                <a16:creationId xmlns:a16="http://schemas.microsoft.com/office/drawing/2014/main" id="{ED25D36A-4CBC-C74E-BE0D-0296E9FB9DE5}"/>
              </a:ext>
            </a:extLst>
          </p:cNvPr>
          <p:cNvSpPr txBox="1"/>
          <p:nvPr/>
        </p:nvSpPr>
        <p:spPr>
          <a:xfrm>
            <a:off x="7321205" y="3796667"/>
            <a:ext cx="2938811" cy="32297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ts val="4800"/>
              </a:lnSpc>
              <a:spcBef>
                <a:spcPts val="0"/>
              </a:spcBef>
              <a:defRPr sz="18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pPr defTabSz="228600" hangingPunct="0">
              <a:lnSpc>
                <a:spcPts val="2400"/>
              </a:lnSpc>
            </a:pPr>
            <a:r>
              <a:rPr lang="it-I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+ 39 0574 602561</a:t>
            </a:r>
            <a:endParaRPr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FD77FA-0E76-814A-866D-A9E0CA091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946" y="5661847"/>
            <a:ext cx="1870092" cy="6470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5F7B9E3-F110-5348-85C8-1A8038FF7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875" y="4423620"/>
            <a:ext cx="420440" cy="4204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C0A822C-A66E-444D-B191-BE62BCF26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208" y="3818772"/>
            <a:ext cx="420440" cy="420440"/>
          </a:xfrm>
          <a:prstGeom prst="rect">
            <a:avLst/>
          </a:prstGeom>
        </p:spPr>
      </p:pic>
      <p:sp>
        <p:nvSpPr>
          <p:cNvPr id="4" name="Rettangolo">
            <a:extLst>
              <a:ext uri="{FF2B5EF4-FFF2-40B4-BE49-F238E27FC236}">
                <a16:creationId xmlns:a16="http://schemas.microsoft.com/office/drawing/2014/main" id="{99867BFB-9631-BCD4-B5DD-D2D9AED6F16D}"/>
              </a:ext>
            </a:extLst>
          </p:cNvPr>
          <p:cNvSpPr/>
          <p:nvPr/>
        </p:nvSpPr>
        <p:spPr>
          <a:xfrm>
            <a:off x="-103238" y="-59204"/>
            <a:ext cx="5621293" cy="6976407"/>
          </a:xfrm>
          <a:prstGeom prst="rect">
            <a:avLst/>
          </a:prstGeom>
          <a:solidFill>
            <a:srgbClr val="BCCB19">
              <a:alpha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ADADA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ADADAD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3207899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/>
        </p:nvSpPr>
        <p:spPr>
          <a:xfrm>
            <a:off x="860300" y="3683633"/>
            <a:ext cx="10568461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2185C5"/>
              </a:buClr>
              <a:buSzPts val="4400"/>
            </a:pPr>
            <a:r>
              <a:rPr lang="it-IT" sz="3733" b="1" kern="0" dirty="0">
                <a:solidFill>
                  <a:srgbClr val="2185C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Webinar – 17/11/2022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860300" y="699741"/>
            <a:ext cx="9030677" cy="274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it-IT" sz="4267" b="1" kern="0" dirty="0">
                <a:solidFill>
                  <a:srgbClr val="7ECEF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L'orientamento all'impatto e la valutazione dei progetti finanziati dal Fondo di Beneficienza di </a:t>
            </a:r>
            <a:r>
              <a:rPr lang="it-IT" sz="4267" b="1" kern="0" dirty="0" err="1">
                <a:solidFill>
                  <a:srgbClr val="7ECEF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Intesasanpaolo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>
            <a:spLocks noGrp="1"/>
          </p:cNvSpPr>
          <p:nvPr>
            <p:ph type="title"/>
          </p:nvPr>
        </p:nvSpPr>
        <p:spPr>
          <a:xfrm>
            <a:off x="1191600" y="477851"/>
            <a:ext cx="9851539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it-IT" b="1" dirty="0"/>
              <a:t>Impatto e valutazione</a:t>
            </a:r>
            <a:endParaRPr dirty="0"/>
          </a:p>
        </p:txBody>
      </p:sp>
      <p:sp>
        <p:nvSpPr>
          <p:cNvPr id="188" name="Google Shape;188;p5"/>
          <p:cNvSpPr/>
          <p:nvPr/>
        </p:nvSpPr>
        <p:spPr>
          <a:xfrm>
            <a:off x="1148861" y="4264438"/>
            <a:ext cx="9766003" cy="192235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it-IT" sz="1867" b="1" kern="0" dirty="0">
                <a:solidFill>
                  <a:srgbClr val="7ECEFD"/>
                </a:solidFill>
                <a:latin typeface="Arial"/>
                <a:ea typeface="Arial"/>
                <a:cs typeface="Arial"/>
                <a:sym typeface="Arial"/>
              </a:rPr>
              <a:t>Visione AICCON: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it-IT" sz="1600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lang="it-IT" sz="1600" b="1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impatto sociale </a:t>
            </a:r>
            <a:r>
              <a:rPr lang="it-IT" sz="1600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è «</a:t>
            </a:r>
            <a:r>
              <a:rPr lang="it-IT" sz="1600" i="1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it-IT" sz="1600" b="1" i="1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cambiamento sostenibile di lungo periodo</a:t>
            </a:r>
            <a:r>
              <a:rPr lang="it-IT" sz="1600" i="1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 (positivo o negativo; primario o secondario) </a:t>
            </a:r>
            <a:r>
              <a:rPr lang="it-IT" sz="1600" b="1" i="1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nelle condizioni delle persone o nel contesto che l’intervento ha contribuito parzialmente a realizzare, poiché influenzato anche da altre variabili esogene</a:t>
            </a:r>
            <a:r>
              <a:rPr lang="it-IT" sz="1600" i="1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 (direttamente o indirettamente; con intenzione o inconsapevolmente)</a:t>
            </a:r>
            <a:r>
              <a:rPr lang="it-IT" sz="1600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r" defTabSz="1219170">
              <a:buClr>
                <a:srgbClr val="000000"/>
              </a:buClr>
            </a:pPr>
            <a:endParaRPr sz="1600" kern="0" dirty="0">
              <a:solidFill>
                <a:srgbClr val="333A4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 defTabSz="1219170">
              <a:buClr>
                <a:srgbClr val="000000"/>
              </a:buClr>
            </a:pPr>
            <a:r>
              <a:rPr lang="it-IT" sz="1600" kern="0" dirty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Zamagni, Venturi, Rago (2015)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356050" y="1622466"/>
            <a:ext cx="8307823" cy="220482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it-IT" sz="2667" b="1" kern="0" dirty="0">
                <a:solidFill>
                  <a:srgbClr val="2185C5"/>
                </a:solidFill>
                <a:latin typeface="Arial"/>
                <a:ea typeface="Arial"/>
                <a:cs typeface="Arial"/>
                <a:sym typeface="Arial"/>
              </a:rPr>
              <a:t>Definizione presente nella riforma del TS (2016):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it-IT" sz="2133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art. 7 – </a:t>
            </a:r>
            <a:r>
              <a:rPr lang="it-IT" sz="21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valutazione dell’impatto sociale si intende la </a:t>
            </a:r>
            <a:r>
              <a:rPr lang="it-IT" sz="2133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valutazione qualitativa e quantitativa</a:t>
            </a:r>
            <a:r>
              <a:rPr lang="it-IT" sz="21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sul </a:t>
            </a:r>
            <a:r>
              <a:rPr lang="it-IT" sz="2133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breve</a:t>
            </a:r>
            <a:r>
              <a:rPr lang="it-IT" sz="21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2133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r>
              <a:rPr lang="it-IT" sz="21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it-IT" sz="2133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lungo</a:t>
            </a:r>
            <a:r>
              <a:rPr lang="it-IT" sz="21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133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periodo</a:t>
            </a:r>
            <a:r>
              <a:rPr lang="it-IT" sz="21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degli </a:t>
            </a:r>
            <a:r>
              <a:rPr lang="it-IT" sz="2133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effetti</a:t>
            </a:r>
            <a:r>
              <a:rPr lang="it-IT" sz="2133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delle attività svolte sulla comunità di riferimento rispetto all’obiettivo individuato.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9497719" y="1943503"/>
            <a:ext cx="1956612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it-IT" sz="1600" b="1" kern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Linee guida </a:t>
            </a:r>
            <a:r>
              <a:rPr lang="it-IT" sz="1600" kern="0">
                <a:solidFill>
                  <a:srgbClr val="333A40"/>
                </a:solidFill>
                <a:latin typeface="Arial"/>
                <a:ea typeface="Arial"/>
                <a:cs typeface="Arial"/>
                <a:sym typeface="Arial"/>
              </a:rPr>
              <a:t>sui sistemi di valutazione di impatto sociale degli ETS (2019)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8968388" y="2280401"/>
            <a:ext cx="450408" cy="5920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1861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933" kern="0">
              <a:solidFill>
                <a:srgbClr val="6774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6A0C9-0A79-436B-B8AB-F1D69994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8" y="252624"/>
            <a:ext cx="9752635" cy="1325563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necessaria visione </a:t>
            </a:r>
            <a:r>
              <a:rPr lang="it-IT" b="1" dirty="0" err="1"/>
              <a:t>ecosistemica</a:t>
            </a:r>
            <a:r>
              <a:rPr lang="it-IT" b="1" dirty="0"/>
              <a:t> e contributiva per la generazione e valutazione di impatto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5DE264-A375-462D-B666-8791F39AE0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it-IT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27</a:t>
            </a:fld>
            <a:endParaRPr lang="it-IT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9A9C685C-2FD7-78B7-4FF6-922110B8EE77}"/>
              </a:ext>
            </a:extLst>
          </p:cNvPr>
          <p:cNvSpPr txBox="1"/>
          <p:nvPr/>
        </p:nvSpPr>
        <p:spPr>
          <a:xfrm>
            <a:off x="6895950" y="5414543"/>
            <a:ext cx="532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it-IT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Logica </a:t>
            </a:r>
            <a:r>
              <a:rPr lang="it-IT" sz="16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ecosistemica</a:t>
            </a:r>
            <a:r>
              <a:rPr lang="it-IT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  <a:p>
            <a:pPr algn="ctr" defTabSz="1219170">
              <a:buClr>
                <a:srgbClr val="000000"/>
              </a:buClr>
            </a:pPr>
            <a:r>
              <a:rPr lang="it-IT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Una pluralità di stakeholder e relative azioni agiscono su persone e contesti e, così facendo, concorrono a generare cambiamento nelle condizioni delle persone e dei contesti</a:t>
            </a:r>
          </a:p>
        </p:txBody>
      </p:sp>
      <p:grpSp>
        <p:nvGrpSpPr>
          <p:cNvPr id="138" name="Gruppo 137">
            <a:extLst>
              <a:ext uri="{FF2B5EF4-FFF2-40B4-BE49-F238E27FC236}">
                <a16:creationId xmlns:a16="http://schemas.microsoft.com/office/drawing/2014/main" id="{84A051AC-6DAB-B6E1-BF20-30C81B251F17}"/>
              </a:ext>
            </a:extLst>
          </p:cNvPr>
          <p:cNvGrpSpPr/>
          <p:nvPr/>
        </p:nvGrpSpPr>
        <p:grpSpPr>
          <a:xfrm>
            <a:off x="4590369" y="1786394"/>
            <a:ext cx="2422456" cy="3285213"/>
            <a:chOff x="2165082" y="2004510"/>
            <a:chExt cx="2422456" cy="3285213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7854385-B33A-425E-8275-DB4219642831}"/>
                </a:ext>
              </a:extLst>
            </p:cNvPr>
            <p:cNvSpPr txBox="1"/>
            <p:nvPr/>
          </p:nvSpPr>
          <p:spPr>
            <a:xfrm>
              <a:off x="2525835" y="3334723"/>
              <a:ext cx="1493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it-IT" sz="16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Attività 1</a:t>
              </a:r>
            </a:p>
          </p:txBody>
        </p:sp>
        <p:pic>
          <p:nvPicPr>
            <p:cNvPr id="116" name="Elemento grafico 115" descr="Profilo maschile">
              <a:extLst>
                <a:ext uri="{FF2B5EF4-FFF2-40B4-BE49-F238E27FC236}">
                  <a16:creationId xmlns:a16="http://schemas.microsoft.com/office/drawing/2014/main" id="{605F8365-C24D-80F1-3E5B-00A848E7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15203" y="4375323"/>
              <a:ext cx="914400" cy="914400"/>
            </a:xfrm>
            <a:prstGeom prst="rect">
              <a:avLst/>
            </a:prstGeom>
          </p:spPr>
        </p:pic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id="{C9107C44-CA00-38D3-C9CD-A61DE7E076C2}"/>
                </a:ext>
              </a:extLst>
            </p:cNvPr>
            <p:cNvSpPr txBox="1"/>
            <p:nvPr/>
          </p:nvSpPr>
          <p:spPr>
            <a:xfrm>
              <a:off x="2165082" y="2004510"/>
              <a:ext cx="2422456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it-IT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Focus </a:t>
              </a:r>
              <a:r>
                <a:rPr lang="it-IT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dell’approccio alla valutazione di tipo A</a:t>
              </a:r>
              <a:endParaRPr lang="it-IT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23" name="Connettore 2 122">
              <a:extLst>
                <a:ext uri="{FF2B5EF4-FFF2-40B4-BE49-F238E27FC236}">
                  <a16:creationId xmlns:a16="http://schemas.microsoft.com/office/drawing/2014/main" id="{7382206A-5352-D828-ECE6-CA82E3029411}"/>
                </a:ext>
              </a:extLst>
            </p:cNvPr>
            <p:cNvCxnSpPr>
              <a:cxnSpLocks/>
            </p:cNvCxnSpPr>
            <p:nvPr/>
          </p:nvCxnSpPr>
          <p:spPr>
            <a:xfrm>
              <a:off x="3252257" y="2635186"/>
              <a:ext cx="0" cy="5507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2 125">
              <a:extLst>
                <a:ext uri="{FF2B5EF4-FFF2-40B4-BE49-F238E27FC236}">
                  <a16:creationId xmlns:a16="http://schemas.microsoft.com/office/drawing/2014/main" id="{D2935D34-3461-7D06-724F-38405D5CB989}"/>
                </a:ext>
              </a:extLst>
            </p:cNvPr>
            <p:cNvCxnSpPr>
              <a:cxnSpLocks/>
            </p:cNvCxnSpPr>
            <p:nvPr/>
          </p:nvCxnSpPr>
          <p:spPr>
            <a:xfrm>
              <a:off x="3272401" y="3710752"/>
              <a:ext cx="0" cy="5507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815A6904-398C-9271-51C7-0152726D17CF}"/>
              </a:ext>
            </a:extLst>
          </p:cNvPr>
          <p:cNvGrpSpPr/>
          <p:nvPr/>
        </p:nvGrpSpPr>
        <p:grpSpPr>
          <a:xfrm>
            <a:off x="7765325" y="1864738"/>
            <a:ext cx="3588547" cy="3206870"/>
            <a:chOff x="3780965" y="2024175"/>
            <a:chExt cx="3588546" cy="3206869"/>
          </a:xfrm>
        </p:grpSpPr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id="{FD2FB4D1-A624-3C2C-F0B7-35EE9FE0D0EE}"/>
                </a:ext>
              </a:extLst>
            </p:cNvPr>
            <p:cNvSpPr txBox="1"/>
            <p:nvPr/>
          </p:nvSpPr>
          <p:spPr>
            <a:xfrm>
              <a:off x="4156565" y="4892490"/>
              <a:ext cx="14931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it-IT" sz="16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Attività 1</a:t>
              </a:r>
            </a:p>
          </p:txBody>
        </p:sp>
        <p:pic>
          <p:nvPicPr>
            <p:cNvPr id="119" name="Elemento grafico 118" descr="Profilo maschile">
              <a:extLst>
                <a:ext uri="{FF2B5EF4-FFF2-40B4-BE49-F238E27FC236}">
                  <a16:creationId xmlns:a16="http://schemas.microsoft.com/office/drawing/2014/main" id="{F1C6F647-6C9E-5164-CBDA-D7333E8D7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16244" y="3046800"/>
              <a:ext cx="914400" cy="914400"/>
            </a:xfrm>
            <a:prstGeom prst="rect">
              <a:avLst/>
            </a:prstGeom>
          </p:spPr>
        </p:pic>
        <p:sp>
          <p:nvSpPr>
            <p:cNvPr id="121" name="CasellaDiTesto 120">
              <a:extLst>
                <a:ext uri="{FF2B5EF4-FFF2-40B4-BE49-F238E27FC236}">
                  <a16:creationId xmlns:a16="http://schemas.microsoft.com/office/drawing/2014/main" id="{02B8F247-9EEE-C98F-3F8C-871435DE0EA1}"/>
                </a:ext>
              </a:extLst>
            </p:cNvPr>
            <p:cNvSpPr txBox="1"/>
            <p:nvPr/>
          </p:nvSpPr>
          <p:spPr>
            <a:xfrm>
              <a:off x="5573443" y="4892490"/>
              <a:ext cx="14931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it-IT" sz="16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Attività 3</a:t>
              </a:r>
            </a:p>
          </p:txBody>
        </p:sp>
        <p:sp>
          <p:nvSpPr>
            <p:cNvPr id="122" name="CasellaDiTesto 121">
              <a:extLst>
                <a:ext uri="{FF2B5EF4-FFF2-40B4-BE49-F238E27FC236}">
                  <a16:creationId xmlns:a16="http://schemas.microsoft.com/office/drawing/2014/main" id="{0A256AAC-1285-10BD-3D93-AF5701B7ECE8}"/>
                </a:ext>
              </a:extLst>
            </p:cNvPr>
            <p:cNvSpPr txBox="1"/>
            <p:nvPr/>
          </p:nvSpPr>
          <p:spPr>
            <a:xfrm>
              <a:off x="4894503" y="4639045"/>
              <a:ext cx="14931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it-IT" sz="1600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Attività 2</a:t>
              </a:r>
            </a:p>
          </p:txBody>
        </p:sp>
        <p:cxnSp>
          <p:nvCxnSpPr>
            <p:cNvPr id="127" name="Connettore 2 126">
              <a:extLst>
                <a:ext uri="{FF2B5EF4-FFF2-40B4-BE49-F238E27FC236}">
                  <a16:creationId xmlns:a16="http://schemas.microsoft.com/office/drawing/2014/main" id="{6C442E52-CB7C-4BD3-6D2B-9FDEC327D34B}"/>
                </a:ext>
              </a:extLst>
            </p:cNvPr>
            <p:cNvCxnSpPr>
              <a:cxnSpLocks/>
            </p:cNvCxnSpPr>
            <p:nvPr/>
          </p:nvCxnSpPr>
          <p:spPr>
            <a:xfrm>
              <a:off x="5573444" y="2540232"/>
              <a:ext cx="0" cy="5507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2 127">
              <a:extLst>
                <a:ext uri="{FF2B5EF4-FFF2-40B4-BE49-F238E27FC236}">
                  <a16:creationId xmlns:a16="http://schemas.microsoft.com/office/drawing/2014/main" id="{83A831A2-58A4-BA31-E0B4-EADEA2DD2578}"/>
                </a:ext>
              </a:extLst>
            </p:cNvPr>
            <p:cNvCxnSpPr>
              <a:cxnSpLocks/>
              <a:stCxn id="118" idx="0"/>
            </p:cNvCxnSpPr>
            <p:nvPr/>
          </p:nvCxnSpPr>
          <p:spPr>
            <a:xfrm flipV="1">
              <a:off x="4903132" y="4057606"/>
              <a:ext cx="363496" cy="834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2 129">
              <a:extLst>
                <a:ext uri="{FF2B5EF4-FFF2-40B4-BE49-F238E27FC236}">
                  <a16:creationId xmlns:a16="http://schemas.microsoft.com/office/drawing/2014/main" id="{A6DBB430-72EF-50C3-F2C2-EDCA8752A4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8812" y="4057604"/>
              <a:ext cx="420041" cy="842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2 131">
              <a:extLst>
                <a:ext uri="{FF2B5EF4-FFF2-40B4-BE49-F238E27FC236}">
                  <a16:creationId xmlns:a16="http://schemas.microsoft.com/office/drawing/2014/main" id="{92EFEEF0-AA94-DBDF-722F-EBB23952DD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3444" y="4020067"/>
              <a:ext cx="0" cy="5959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CasellaDiTesto 135">
              <a:extLst>
                <a:ext uri="{FF2B5EF4-FFF2-40B4-BE49-F238E27FC236}">
                  <a16:creationId xmlns:a16="http://schemas.microsoft.com/office/drawing/2014/main" id="{CA9306CD-0E56-6134-F887-8D17CA39A7F1}"/>
                </a:ext>
              </a:extLst>
            </p:cNvPr>
            <p:cNvSpPr txBox="1"/>
            <p:nvPr/>
          </p:nvSpPr>
          <p:spPr>
            <a:xfrm>
              <a:off x="3780965" y="2024175"/>
              <a:ext cx="3588546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it-IT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Focus </a:t>
              </a:r>
              <a:r>
                <a:rPr lang="it-IT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dell’approccio alla valutazione nella visione contributiva</a:t>
              </a:r>
              <a:endParaRPr lang="it-IT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28189C6C-AAC3-18F7-9126-013113F2893D}"/>
              </a:ext>
            </a:extLst>
          </p:cNvPr>
          <p:cNvSpPr/>
          <p:nvPr/>
        </p:nvSpPr>
        <p:spPr>
          <a:xfrm rot="16200000">
            <a:off x="9320405" y="3897616"/>
            <a:ext cx="474801" cy="2529435"/>
          </a:xfrm>
          <a:prstGeom prst="leftBrac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it-IT" sz="1400" kern="0">
              <a:solidFill>
                <a:srgbClr val="677480"/>
              </a:solidFill>
              <a:latin typeface="Arial"/>
              <a:sym typeface="Arial"/>
            </a:endParaRPr>
          </a:p>
        </p:txBody>
      </p:sp>
      <p:sp>
        <p:nvSpPr>
          <p:cNvPr id="22" name="Sottotitolo 3">
            <a:extLst>
              <a:ext uri="{FF2B5EF4-FFF2-40B4-BE49-F238E27FC236}">
                <a16:creationId xmlns:a16="http://schemas.microsoft.com/office/drawing/2014/main" id="{C412DB5B-DD52-437E-BAFA-F4C77F3A6342}"/>
              </a:ext>
            </a:extLst>
          </p:cNvPr>
          <p:cNvSpPr txBox="1">
            <a:spLocks/>
          </p:cNvSpPr>
          <p:nvPr/>
        </p:nvSpPr>
        <p:spPr>
          <a:xfrm>
            <a:off x="1" y="1928730"/>
            <a:ext cx="4145548" cy="469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800" marR="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700" marR="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189" indent="-342891" algn="just" defTabSz="1219170">
              <a:lnSpc>
                <a:spcPct val="107000"/>
              </a:lnSpc>
              <a:spcBef>
                <a:spcPts val="1000"/>
              </a:spcBef>
              <a:spcAft>
                <a:spcPts val="1067"/>
              </a:spcAft>
              <a:buClr>
                <a:srgbClr val="677480"/>
              </a:buClr>
            </a:pPr>
            <a:r>
              <a:rPr lang="it-IT" sz="1867" kern="0">
                <a:solidFill>
                  <a:srgbClr val="6774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Secondo questa visione </a:t>
            </a:r>
            <a:r>
              <a:rPr lang="it-IT" sz="1867" kern="0">
                <a:solidFill>
                  <a:srgbClr val="6774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occorre tenere ben presente che, </a:t>
            </a:r>
            <a:r>
              <a:rPr lang="it-IT" sz="1867" b="1" kern="0">
                <a:solidFill>
                  <a:srgbClr val="677480"/>
                </a:solidFill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prima di procedere con l’attribuzione di quanta parte del cambiamento è dovuta alla mia azione</a:t>
            </a:r>
            <a:r>
              <a:rPr lang="it-IT" sz="1867" kern="0">
                <a:solidFill>
                  <a:srgbClr val="6774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occorre considerare che l</a:t>
            </a:r>
            <a:r>
              <a:rPr lang="it-IT" sz="1867" b="1" kern="0">
                <a:solidFill>
                  <a:srgbClr val="6774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trasformazione agita dall’organizzazione sarebbe assente o ‘diversa’ rispetto a quella osservata </a:t>
            </a:r>
            <a:r>
              <a:rPr lang="it-IT" sz="1867" kern="0">
                <a:solidFill>
                  <a:srgbClr val="6774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(ed eventualmente valutata)</a:t>
            </a:r>
            <a:r>
              <a:rPr lang="it-IT" sz="1867" b="1" kern="0">
                <a:solidFill>
                  <a:srgbClr val="6774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termini di</a:t>
            </a:r>
            <a:r>
              <a:rPr lang="it-IT" sz="1867" b="1" kern="0">
                <a:solidFill>
                  <a:srgbClr val="6774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ampiezza e profondità, se non ci fosse la </a:t>
            </a:r>
            <a:r>
              <a:rPr lang="it-IT" sz="1867" kern="0">
                <a:solidFill>
                  <a:srgbClr val="6774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presenza,</a:t>
            </a:r>
            <a:r>
              <a:rPr lang="it-IT" sz="1867" b="1" kern="0">
                <a:solidFill>
                  <a:srgbClr val="6774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l’interazione </a:t>
            </a:r>
            <a:r>
              <a:rPr lang="it-IT" sz="1867" kern="0">
                <a:solidFill>
                  <a:srgbClr val="6774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cooperazione </a:t>
            </a:r>
            <a:r>
              <a:rPr lang="it-IT" sz="1867" b="1" kern="0">
                <a:solidFill>
                  <a:srgbClr val="6774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altri soggetti </a:t>
            </a:r>
            <a:r>
              <a:rPr lang="it-IT" sz="1867" kern="0">
                <a:solidFill>
                  <a:srgbClr val="6774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(persone e organizzazioni).</a:t>
            </a:r>
            <a:endParaRPr lang="it-IT" sz="1867" kern="0" dirty="0">
              <a:solidFill>
                <a:srgbClr val="6774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9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5717D-E087-4498-B5EE-4E30D882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fasi della valutazione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DC53F9C-7031-400D-8E73-4D702BCE9D24}"/>
              </a:ext>
            </a:extLst>
          </p:cNvPr>
          <p:cNvGraphicFramePr/>
          <p:nvPr>
            <p:extLst/>
          </p:nvPr>
        </p:nvGraphicFramePr>
        <p:xfrm>
          <a:off x="-786480" y="1549389"/>
          <a:ext cx="12167679" cy="48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3383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5717D-E087-4498-B5EE-4E30D882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fasi della valutazione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DC53F9C-7031-400D-8E73-4D702BCE9D24}"/>
              </a:ext>
            </a:extLst>
          </p:cNvPr>
          <p:cNvGraphicFramePr/>
          <p:nvPr>
            <p:extLst/>
          </p:nvPr>
        </p:nvGraphicFramePr>
        <p:xfrm>
          <a:off x="-1518266" y="1692256"/>
          <a:ext cx="12167679" cy="48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BF8331D-7CFE-40FE-B947-B74610B58D68}"/>
              </a:ext>
            </a:extLst>
          </p:cNvPr>
          <p:cNvGraphicFramePr/>
          <p:nvPr>
            <p:extLst/>
          </p:nvPr>
        </p:nvGraphicFramePr>
        <p:xfrm>
          <a:off x="7098243" y="1736891"/>
          <a:ext cx="4490407" cy="3260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8D5E8E4-C40C-4760-8069-51613D95D834}"/>
              </a:ext>
            </a:extLst>
          </p:cNvPr>
          <p:cNvSpPr/>
          <p:nvPr/>
        </p:nvSpPr>
        <p:spPr>
          <a:xfrm>
            <a:off x="5223902" y="2168667"/>
            <a:ext cx="1553671" cy="43157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it-IT" sz="1867" kern="0">
              <a:solidFill>
                <a:srgbClr val="67748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74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17547-B63F-37E8-4365-D4626D18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Valutazione finale e valutazione d’impatto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6A5666-D7AA-BC42-3211-20489107E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it-IT" dirty="0"/>
            </a:b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- Esistono molte «valutazioni»</a:t>
            </a:r>
          </a:p>
          <a:p>
            <a:pPr>
              <a:buFontTx/>
              <a:buChar char="-"/>
            </a:pPr>
            <a:r>
              <a:rPr lang="it-IT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Qui ci concentreremo su valutazione finale e la valutazione d’impatto. </a:t>
            </a:r>
          </a:p>
          <a:p>
            <a:pPr>
              <a:buFontTx/>
              <a:buChar char="-"/>
            </a:pPr>
            <a:r>
              <a:rPr lang="it-IT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A cosa servono? </a:t>
            </a:r>
          </a:p>
          <a:p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 controllare. … Hai/Ho speso bene i soldi?</a:t>
            </a:r>
          </a:p>
          <a:p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 dare un voto … Hai raggiunto i risultati?</a:t>
            </a:r>
          </a:p>
          <a:p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 Indicare la strada per il futuro. … Come e cosa migliorare nel futuro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2396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A4B4C78-429D-4488-8190-2DE33E8911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3"/>
          <a:stretch/>
        </p:blipFill>
        <p:spPr>
          <a:xfrm>
            <a:off x="7574998" y="1378432"/>
            <a:ext cx="4466804" cy="410113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6E5717D-E087-4498-B5EE-4E30D882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99" y="295827"/>
            <a:ext cx="8616800" cy="1143200"/>
          </a:xfrm>
        </p:spPr>
        <p:txBody>
          <a:bodyPr/>
          <a:lstStyle/>
          <a:p>
            <a:r>
              <a:rPr lang="it-IT" b="1" dirty="0"/>
              <a:t>Le fasi della valutazione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DC53F9C-7031-400D-8E73-4D702BCE9D24}"/>
              </a:ext>
            </a:extLst>
          </p:cNvPr>
          <p:cNvGraphicFramePr/>
          <p:nvPr>
            <p:extLst/>
          </p:nvPr>
        </p:nvGraphicFramePr>
        <p:xfrm>
          <a:off x="-1795446" y="1499624"/>
          <a:ext cx="12167679" cy="483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8D5E8E4-C40C-4760-8069-51613D95D834}"/>
              </a:ext>
            </a:extLst>
          </p:cNvPr>
          <p:cNvSpPr/>
          <p:nvPr/>
        </p:nvSpPr>
        <p:spPr>
          <a:xfrm>
            <a:off x="6497049" y="3915005"/>
            <a:ext cx="656311" cy="33601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it-IT" sz="1867" kern="0">
              <a:solidFill>
                <a:srgbClr val="67748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233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CBCA691-1C3D-468C-94F1-3A17CFEA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" y="1260637"/>
            <a:ext cx="11970544" cy="500799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7737021-9439-4D9B-A88F-3A4303BC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catena del valore dell’impatto</a:t>
            </a:r>
          </a:p>
        </p:txBody>
      </p:sp>
      <p:pic>
        <p:nvPicPr>
          <p:cNvPr id="5" name="Immagine 4" descr="http://asvis.it/plugins/slir/-c130x130-w130-h130-/public/asvis/images/goals/1goals-sconfiggere-la-poverta.png">
            <a:extLst>
              <a:ext uri="{FF2B5EF4-FFF2-40B4-BE49-F238E27FC236}">
                <a16:creationId xmlns:a16="http://schemas.microsoft.com/office/drawing/2014/main" id="{C7DA8A5E-E374-4936-BCE9-F61225B754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205" y="125643"/>
            <a:ext cx="480000" cy="48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335071-E060-41AE-9E1D-973B2FC548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371" y="662532"/>
            <a:ext cx="480000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Agenda 2030 Assicurare salute e benessere per tutti e per tutte le età Ob 3">
            <a:extLst>
              <a:ext uri="{FF2B5EF4-FFF2-40B4-BE49-F238E27FC236}">
                <a16:creationId xmlns:a16="http://schemas.microsoft.com/office/drawing/2014/main" id="{30D984FD-D3D1-406C-B318-613D6E2450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717" y="1206252"/>
            <a:ext cx="480000" cy="4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20.jpeg">
            <a:extLst>
              <a:ext uri="{FF2B5EF4-FFF2-40B4-BE49-F238E27FC236}">
                <a16:creationId xmlns:a16="http://schemas.microsoft.com/office/drawing/2014/main" id="{FE0CD5CB-29E1-4224-B5B7-DFA3CF597B1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371" y="2327271"/>
            <a:ext cx="480000" cy="480000"/>
          </a:xfrm>
          <a:prstGeom prst="rect">
            <a:avLst/>
          </a:prstGeom>
        </p:spPr>
      </p:pic>
      <p:pic>
        <p:nvPicPr>
          <p:cNvPr id="9" name="Immagine 8" descr="http://asvis.it/plugins/slir/-c130x130-w130-h130-/public/asvis/images/ICONE_GOAL_NUOVE/Goal_10_newnew.png">
            <a:extLst>
              <a:ext uri="{FF2B5EF4-FFF2-40B4-BE49-F238E27FC236}">
                <a16:creationId xmlns:a16="http://schemas.microsoft.com/office/drawing/2014/main" id="{9FED07F3-CE4B-4E5E-B7B4-27E3F88E281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49" y="2903461"/>
            <a:ext cx="480000" cy="480000"/>
          </a:xfrm>
          <a:prstGeom prst="rect">
            <a:avLst/>
          </a:prstGeom>
        </p:spPr>
      </p:pic>
      <p:pic>
        <p:nvPicPr>
          <p:cNvPr id="10" name="Immagine 9" descr="http://asvis.it/plugins/slir/-c130x130-w130-h130-/public/asvis/images/goals/goals_istruzione_di_qualita.png">
            <a:extLst>
              <a:ext uri="{FF2B5EF4-FFF2-40B4-BE49-F238E27FC236}">
                <a16:creationId xmlns:a16="http://schemas.microsoft.com/office/drawing/2014/main" id="{4CE3309E-D48C-40C9-8058-13F5D660309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371" y="1757860"/>
            <a:ext cx="480000" cy="48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6FA8343-0F21-4209-B6CF-BEDA751E0EE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1550160" y="3469931"/>
            <a:ext cx="480000" cy="480000"/>
          </a:xfrm>
          <a:prstGeom prst="rect">
            <a:avLst/>
          </a:prstGeom>
        </p:spPr>
      </p:pic>
      <p:pic>
        <p:nvPicPr>
          <p:cNvPr id="12" name="Immagine 11" descr="http://asvis.it/plugins/slir/-c130x130-w130-h130-/public/asvis/images/goals/17goals-partnership-per-gli-obiettivi.png">
            <a:extLst>
              <a:ext uri="{FF2B5EF4-FFF2-40B4-BE49-F238E27FC236}">
                <a16:creationId xmlns:a16="http://schemas.microsoft.com/office/drawing/2014/main" id="{D070BC92-D1A2-43DF-ADCB-96B15D2036C8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949" y="4055679"/>
            <a:ext cx="480000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0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37021-9439-4D9B-A88F-3A4303BC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passaggio agli indicatori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364DDE-F0C0-48C0-9FAD-7C98CC8E0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312518-78C8-4EAD-8B8F-A7E0A2FE3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10" y="1621051"/>
            <a:ext cx="11303581" cy="43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2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63" y="1422902"/>
            <a:ext cx="5167252" cy="505540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"/>
          <p:cNvSpPr txBox="1"/>
          <p:nvPr/>
        </p:nvSpPr>
        <p:spPr>
          <a:xfrm>
            <a:off x="105243" y="6380149"/>
            <a:ext cx="5429709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it-IT" sz="10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OECD (2021), Social Impact </a:t>
            </a:r>
            <a:r>
              <a:rPr lang="it-IT" sz="1067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measurement</a:t>
            </a:r>
            <a:r>
              <a:rPr lang="it-IT" sz="10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the Social and </a:t>
            </a:r>
            <a:r>
              <a:rPr lang="it-IT" sz="1067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Solidarity</a:t>
            </a:r>
            <a:r>
              <a:rPr lang="it-IT" sz="1067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economy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1A6A7F17-596E-4163-802F-3DA79D20767D}"/>
              </a:ext>
            </a:extLst>
          </p:cNvPr>
          <p:cNvGraphicFramePr/>
          <p:nvPr>
            <p:extLst/>
          </p:nvPr>
        </p:nvGraphicFramePr>
        <p:xfrm>
          <a:off x="5377015" y="1776882"/>
          <a:ext cx="6430472" cy="380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703EB7D7-063E-46AB-AE47-68AFCDDE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240" y="981588"/>
            <a:ext cx="8352000" cy="1143200"/>
          </a:xfrm>
        </p:spPr>
        <p:txBody>
          <a:bodyPr/>
          <a:lstStyle/>
          <a:p>
            <a:r>
              <a:rPr lang="it-IT" b="1" dirty="0" err="1"/>
              <a:t>Un’approccio</a:t>
            </a:r>
            <a:r>
              <a:rPr lang="it-IT" b="1" dirty="0"/>
              <a:t> alla valutazione orientato al </a:t>
            </a:r>
            <a:r>
              <a:rPr lang="it-IT" b="1" dirty="0" err="1"/>
              <a:t>capacity</a:t>
            </a:r>
            <a:r>
              <a:rPr lang="it-IT" b="1" dirty="0"/>
              <a:t> building</a:t>
            </a:r>
            <a:br>
              <a:rPr lang="it-IT" dirty="0"/>
            </a:br>
            <a:endParaRPr lang="it-IT" dirty="0"/>
          </a:p>
        </p:txBody>
      </p:sp>
      <p:sp>
        <p:nvSpPr>
          <p:cNvPr id="8" name="Google Shape;339;p11">
            <a:extLst>
              <a:ext uri="{FF2B5EF4-FFF2-40B4-BE49-F238E27FC236}">
                <a16:creationId xmlns:a16="http://schemas.microsoft.com/office/drawing/2014/main" id="{02C67034-F477-4EEB-8FEB-806276193728}"/>
              </a:ext>
            </a:extLst>
          </p:cNvPr>
          <p:cNvSpPr txBox="1">
            <a:spLocks/>
          </p:cNvSpPr>
          <p:nvPr/>
        </p:nvSpPr>
        <p:spPr>
          <a:xfrm>
            <a:off x="1364400" y="2186725"/>
            <a:ext cx="1006568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70">
              <a:buClr>
                <a:srgbClr val="97ABBC"/>
              </a:buClr>
            </a:pPr>
            <a:endParaRPr lang="it-IT" sz="4267" kern="0" dirty="0">
              <a:solidFill>
                <a:srgbClr val="97ABBC"/>
              </a:solidFill>
            </a:endParaRPr>
          </a:p>
        </p:txBody>
      </p:sp>
      <p:sp>
        <p:nvSpPr>
          <p:cNvPr id="5" name="Fumetto: ovale 4">
            <a:extLst>
              <a:ext uri="{FF2B5EF4-FFF2-40B4-BE49-F238E27FC236}">
                <a16:creationId xmlns:a16="http://schemas.microsoft.com/office/drawing/2014/main" id="{2E9F60D3-4555-4934-8C53-64C11B9345C8}"/>
              </a:ext>
            </a:extLst>
          </p:cNvPr>
          <p:cNvSpPr/>
          <p:nvPr/>
        </p:nvSpPr>
        <p:spPr>
          <a:xfrm>
            <a:off x="8394139" y="5099334"/>
            <a:ext cx="2601093" cy="13789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it-IT" sz="1867" kern="0" dirty="0">
                <a:solidFill>
                  <a:srgbClr val="FFFFFF"/>
                </a:solidFill>
                <a:latin typeface="Arial"/>
                <a:sym typeface="Arial"/>
              </a:rPr>
              <a:t>Quale ruolo per il Fondo?</a:t>
            </a:r>
          </a:p>
        </p:txBody>
      </p:sp>
    </p:spTree>
    <p:extLst>
      <p:ext uri="{BB962C8B-B14F-4D97-AF65-F5344CB8AC3E}">
        <p14:creationId xmlns:p14="http://schemas.microsoft.com/office/powerpoint/2010/main" val="1712839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9"/>
          <p:cNvSpPr txBox="1">
            <a:spLocks noGrp="1"/>
          </p:cNvSpPr>
          <p:nvPr>
            <p:ph type="ctrTitle" idx="4294967295"/>
          </p:nvPr>
        </p:nvSpPr>
        <p:spPr>
          <a:xfrm>
            <a:off x="1065719" y="968125"/>
            <a:ext cx="74148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it-IT" sz="8000">
                <a:solidFill>
                  <a:schemeClr val="accent2"/>
                </a:solidFill>
              </a:rPr>
              <a:t>Grazie!</a:t>
            </a:r>
            <a:endParaRPr sz="8000">
              <a:solidFill>
                <a:schemeClr val="accent2"/>
              </a:solidFill>
            </a:endParaRPr>
          </a:p>
        </p:txBody>
      </p:sp>
      <p:sp>
        <p:nvSpPr>
          <p:cNvPr id="494" name="Google Shape;494;p19"/>
          <p:cNvSpPr txBox="1">
            <a:spLocks noGrp="1"/>
          </p:cNvSpPr>
          <p:nvPr>
            <p:ph type="subTitle" idx="4294967295"/>
          </p:nvPr>
        </p:nvSpPr>
        <p:spPr>
          <a:xfrm>
            <a:off x="1065719" y="2657412"/>
            <a:ext cx="7414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it-IT" sz="4267" b="1">
                <a:solidFill>
                  <a:schemeClr val="lt1"/>
                </a:solidFill>
              </a:rPr>
              <a:t>Contatti</a:t>
            </a:r>
            <a:endParaRPr sz="4267" b="1">
              <a:solidFill>
                <a:schemeClr val="lt1"/>
              </a:solidFill>
            </a:endParaRPr>
          </a:p>
        </p:txBody>
      </p:sp>
      <p:sp>
        <p:nvSpPr>
          <p:cNvPr id="495" name="Google Shape;495;p19"/>
          <p:cNvSpPr txBox="1">
            <a:spLocks noGrp="1"/>
          </p:cNvSpPr>
          <p:nvPr>
            <p:ph type="body" idx="4294967295"/>
          </p:nvPr>
        </p:nvSpPr>
        <p:spPr>
          <a:xfrm>
            <a:off x="1065719" y="3703257"/>
            <a:ext cx="3612276" cy="2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it-IT" sz="2133" b="1">
                <a:solidFill>
                  <a:schemeClr val="lt1"/>
                </a:solidFill>
              </a:rPr>
              <a:t>Serena Miccolis</a:t>
            </a:r>
            <a:endParaRPr sz="2133" b="1">
              <a:solidFill>
                <a:schemeClr val="lt1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it-IT" sz="2133">
                <a:solidFill>
                  <a:srgbClr val="FF9713"/>
                </a:solidFill>
              </a:rPr>
              <a:t>Area Ricerca</a:t>
            </a:r>
            <a:endParaRPr sz="2133">
              <a:solidFill>
                <a:srgbClr val="FF9713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it-IT" sz="2133">
                <a:solidFill>
                  <a:srgbClr val="BFBFBF"/>
                </a:solidFill>
              </a:rPr>
              <a:t>serena.miccolis2@unibo.it</a:t>
            </a:r>
            <a:endParaRPr/>
          </a:p>
        </p:txBody>
      </p:sp>
      <p:sp>
        <p:nvSpPr>
          <p:cNvPr id="496" name="Google Shape;496;p19"/>
          <p:cNvSpPr txBox="1"/>
          <p:nvPr/>
        </p:nvSpPr>
        <p:spPr>
          <a:xfrm>
            <a:off x="4697771" y="3703257"/>
            <a:ext cx="4837292" cy="2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spcBef>
                <a:spcPts val="800"/>
              </a:spcBef>
              <a:buClr>
                <a:srgbClr val="97ABBC"/>
              </a:buClr>
              <a:buSzPts val="2400"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3436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valutazione del Progetto Cambia Terra </a:t>
            </a:r>
            <a:br>
              <a:rPr lang="it-IT" b="1" dirty="0"/>
            </a:br>
            <a:r>
              <a:rPr lang="it-IT" b="1" dirty="0"/>
              <a:t>di Action Aid – Labsus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2400" b="1" dirty="0"/>
              <a:t>Augusto Vino – 17 novembre 2022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04075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94795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Il progetto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i="1" dirty="0"/>
              <a:t>“Promuove pratiche di governance collaborativa per la prevenzione e protezione delle donne impiegate in agricoltura da qualsiasi forma di violenza, mediante l’adozione di politiche pubbliche rispondenti al genere e alla cultura. </a:t>
            </a:r>
          </a:p>
          <a:p>
            <a:pPr marL="0" indent="0">
              <a:buNone/>
            </a:pPr>
            <a:r>
              <a:rPr lang="it-IT" i="1" dirty="0"/>
              <a:t>Ridefinisce i servizi pubblici applicando il principio di sussidiarietà sancito dall’art. 118 della Costituzione italiana, avvicinando le comunità locali e le lavoratrici alle Istituzioni, principali garanti dei loro diritti.  </a:t>
            </a:r>
          </a:p>
          <a:p>
            <a:pPr marL="0" indent="0">
              <a:buNone/>
            </a:pPr>
            <a:r>
              <a:rPr lang="it-IT" i="1" dirty="0"/>
              <a:t>Nello specifico, lavoratrici agricole e soggetti locali produrranno in 2 aree del sud Italia una sperimentazione di welfare di comunità per la co-programmazione di politiche e risorse dei servizi pubblici e beni di interesse generale”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Citiamo dalla “Richiesta di liberalità centrale”, presentata da LABSUS - Laboratorio per la sussidiarietà nel 2019 al Fondo di Beneficenza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0240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La teoria dell’intervento del progetto – le cause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“teoria” alla base del progetto è nel legame causa-effetto tra:</a:t>
            </a:r>
          </a:p>
          <a:p>
            <a:pPr marL="0" indent="0">
              <a:buNone/>
            </a:pPr>
            <a:endParaRPr lang="it-IT" dirty="0"/>
          </a:p>
          <a:p>
            <a:pPr lvl="0"/>
            <a:r>
              <a:rPr lang="it-IT" dirty="0"/>
              <a:t>la situazione di sfruttamento lavorativo delle donne, ed in particolare straniere comunitarie, e di opacità del mercato del lavoro </a:t>
            </a:r>
          </a:p>
          <a:p>
            <a:pPr lvl="0"/>
            <a:r>
              <a:rPr lang="it-IT" dirty="0"/>
              <a:t>la condizione che ne consegue di “invisibilità” per le donne, di non riconoscimento dei bisogni delle donne impiegate in agricoltura, in particolare da parte delle istituzioni </a:t>
            </a:r>
          </a:p>
          <a:p>
            <a:pPr lvl="0"/>
            <a:r>
              <a:rPr lang="it-IT" dirty="0"/>
              <a:t>la conseguente carenza di servizi sensibili al genere</a:t>
            </a:r>
          </a:p>
          <a:p>
            <a:pPr lvl="0"/>
            <a:r>
              <a:rPr lang="it-IT" dirty="0"/>
              <a:t>il rafforzamento che ne consegue della condizione di invisibilità delle donne lavoratrici agricole.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4305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La teoria dell’intervento del progetto – la strategia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È una sorta di circolo vizioso che il progetto assume si possa rompere attivando un opposto circolo virtuoso che possiamo descrivere come: </a:t>
            </a:r>
          </a:p>
          <a:p>
            <a:pPr marL="0" indent="0">
              <a:buNone/>
            </a:pPr>
            <a:endParaRPr lang="it-IT" dirty="0"/>
          </a:p>
          <a:p>
            <a:pPr lvl="0"/>
            <a:r>
              <a:rPr lang="it-IT" dirty="0"/>
              <a:t>riconoscimento dei bisogni delle donne lavoratrici agricole</a:t>
            </a:r>
          </a:p>
          <a:p>
            <a:pPr lvl="0"/>
            <a:r>
              <a:rPr lang="it-IT" dirty="0"/>
              <a:t>attivazione di servizi sensibili al genere</a:t>
            </a:r>
          </a:p>
          <a:p>
            <a:pPr lvl="0"/>
            <a:r>
              <a:rPr lang="it-IT" dirty="0"/>
              <a:t>emersione dalla condizione di invisibilità</a:t>
            </a:r>
          </a:p>
          <a:p>
            <a:pPr lvl="0"/>
            <a:r>
              <a:rPr lang="it-IT" dirty="0"/>
              <a:t>avvio di un nuovo e differente contesto di emersione del lavoro e di risposte ai bisogni delle donne impegnate in agricoltura.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372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67901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I risultati attesi dell’intervento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In coerenza con gli assunti della teoria dell’intervento, il progetto si pone come </a:t>
            </a:r>
            <a:r>
              <a:rPr lang="it-IT" b="1" dirty="0"/>
              <a:t>Obiettivo Generale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i="1" dirty="0"/>
              <a:t>“Contribuire a ridurre lo sfruttamento lavorativo che concorre alla violenza di genere sulle donne impiegate in agricoltura nell’area dell’arco ionico e nella piana di Sibari”;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Articolato in due </a:t>
            </a:r>
            <a:r>
              <a:rPr lang="it-IT" b="1" dirty="0"/>
              <a:t>Obiettivi Specifici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i="1" dirty="0"/>
              <a:t>“1. miglioramento delle condizioni di vita delle donne braccianti nel luogo di lavoro; </a:t>
            </a:r>
            <a:endParaRPr lang="it-IT" dirty="0"/>
          </a:p>
          <a:p>
            <a:r>
              <a:rPr lang="it-IT" i="1" dirty="0"/>
              <a:t>2. rafforzamento della rete di prevenzione e protezione delle donne impiegate in agricoltura dalla violenza di genere.”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503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25597-899C-BFF5-D913-25907511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condizione importante per una buona 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220A32-ED38-2A30-F808-4AE538D53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Riuscire ad avvicinare il più possibile (far coincidere, mi verrebbe da dire … ma forse è troppo) l</a:t>
            </a:r>
            <a:r>
              <a:rPr lang="it-IT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 prospettiva del </a:t>
            </a:r>
          </a:p>
          <a:p>
            <a:pPr marL="514350" indent="-514350">
              <a:buAutoNum type="arabicParenR"/>
            </a:pPr>
            <a:r>
              <a:rPr lang="it-IT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finanziatore, </a:t>
            </a:r>
          </a:p>
          <a:p>
            <a:pPr marL="514350" indent="-514350">
              <a:buAutoNum type="arabicParenR"/>
            </a:pPr>
            <a:r>
              <a:rPr lang="it-IT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del valutatore </a:t>
            </a:r>
          </a:p>
          <a:p>
            <a:pPr marL="514350" indent="-514350">
              <a:buAutoNum type="arabicParenR"/>
            </a:pPr>
            <a:r>
              <a:rPr lang="it-IT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dell’organizzazione che realizza il progetto.</a:t>
            </a:r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		Cabine di regia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9589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6866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Il dispositivo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it-IT" dirty="0"/>
          </a:p>
          <a:p>
            <a:pPr marL="0" lvl="0" indent="0">
              <a:buNone/>
            </a:pPr>
            <a:r>
              <a:rPr lang="it-IT" dirty="0"/>
              <a:t>Strumenti e metodologie per favorire e suscitare il protagonismo delle donne impiegate in agricoltura – la metodologia dei circoli Reflection-Action</a:t>
            </a:r>
          </a:p>
          <a:p>
            <a:pPr marL="0" lvl="0" indent="0">
              <a:buNone/>
            </a:pPr>
            <a:r>
              <a:rPr lang="it-IT" dirty="0"/>
              <a:t>Strumenti e metodologie per progettare e realizzare servizi in risposta ai bisogni prospettati dalle donne – lo strumento dei Patti di Collaborazione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7820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67901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Le domande valutative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3464"/>
            <a:ext cx="10515600" cy="536453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dirty="0"/>
              <a:t>Nelle due aree geografiche oggetto dell’intervento, si è realizzato, e con quale intensità e risultati, il percorso di protagonismo e coinvolgimento delle donne comunitarie lavoratici agricole, da un lato, e delle associazioni ed istituzioni, dall’altro?</a:t>
            </a:r>
          </a:p>
          <a:p>
            <a:pPr marL="0" lvl="0" indent="0">
              <a:buNone/>
            </a:pPr>
            <a:endParaRPr lang="it-IT" dirty="0"/>
          </a:p>
          <a:p>
            <a:pPr lvl="0"/>
            <a:r>
              <a:rPr lang="it-IT" dirty="0"/>
              <a:t>La strumentazione adottata dal progetto, ed in particolare gli strumenti dei circoli di Reflection-Action e del Patto di Collaborazione, si sono rivelati efficaci al fine di attivare un circolo virtuoso di riconoscimento dei bisogni-emersione dalla condizione di invisibilità-individuazione e realizzazione dei servizi orientati al genere-emersione di nuovi bisogni?</a:t>
            </a:r>
          </a:p>
          <a:p>
            <a:pPr marL="0" lvl="0" indent="0">
              <a:buNone/>
            </a:pPr>
            <a:endParaRPr lang="it-IT" dirty="0"/>
          </a:p>
          <a:p>
            <a:pPr lvl="0"/>
            <a:r>
              <a:rPr lang="it-IT" dirty="0"/>
              <a:t>Quali condizioni hanno facilitato ovvero ostacolato la realizzazione di significativi risultati da parte del progetto?</a:t>
            </a:r>
          </a:p>
          <a:p>
            <a:pPr marL="0" lv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E inoltre, trattandosi di un progetto sperimentale, occorre chiedersi:</a:t>
            </a:r>
          </a:p>
          <a:p>
            <a:pPr lvl="0"/>
            <a:r>
              <a:rPr lang="it-IT" dirty="0"/>
              <a:t>Quali categorie di risultati possono essere realisticamente conseguiti al termine del progetto? In che misura tali risultati possono essere considerati funzionali alla realizzazione degli effetti/</a:t>
            </a:r>
            <a:r>
              <a:rPr lang="it-IT" dirty="0" err="1"/>
              <a:t>outcome</a:t>
            </a:r>
            <a:r>
              <a:rPr lang="it-IT" dirty="0"/>
              <a:t> attesi?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217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L’attività di valutazione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83577"/>
            <a:ext cx="10515600" cy="49337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it-IT" dirty="0"/>
              <a:t>Finalizzata a:</a:t>
            </a:r>
          </a:p>
          <a:p>
            <a:pPr marL="0" lvl="0" indent="0">
              <a:buNone/>
            </a:pPr>
            <a:endParaRPr lang="it-IT" dirty="0"/>
          </a:p>
          <a:p>
            <a:pPr lvl="0">
              <a:spcAft>
                <a:spcPts val="1200"/>
              </a:spcAft>
            </a:pPr>
            <a:r>
              <a:rPr lang="it-IT" dirty="0"/>
              <a:t>ricostruire il dispositivo dell’intervento, gli strumenti e le metodologie adottate</a:t>
            </a:r>
          </a:p>
          <a:p>
            <a:pPr lvl="0">
              <a:spcAft>
                <a:spcPts val="1200"/>
              </a:spcAft>
            </a:pPr>
            <a:r>
              <a:rPr lang="it-IT" dirty="0"/>
              <a:t>ricostruire il processo di implementazione, con particolare riguardo alla costruzione delle reti locali di attuazione</a:t>
            </a:r>
          </a:p>
          <a:p>
            <a:pPr lvl="0">
              <a:spcAft>
                <a:spcPts val="1200"/>
              </a:spcAft>
            </a:pPr>
            <a:r>
              <a:rPr lang="it-IT" dirty="0"/>
              <a:t>individuare i risultati ottenuti al termine del progetto; segnaliamo per inciso come la valutazione degli </a:t>
            </a:r>
            <a:r>
              <a:rPr lang="it-IT" i="1" u="sng" dirty="0" err="1"/>
              <a:t>outcome</a:t>
            </a:r>
            <a:r>
              <a:rPr lang="it-IT" dirty="0"/>
              <a:t> non possa essere realizzata al termine del progetto, richiedendo un arco temporale più ampio</a:t>
            </a:r>
          </a:p>
          <a:p>
            <a:pPr lvl="0">
              <a:spcAft>
                <a:spcPts val="1200"/>
              </a:spcAft>
            </a:pPr>
            <a:r>
              <a:rPr lang="it-IT" dirty="0"/>
              <a:t>elaborare ipotesi interpretative sui meccanismi messi in atto dal progetto, tali da spiegarne successi e limiti</a:t>
            </a:r>
          </a:p>
          <a:p>
            <a:pPr lvl="0">
              <a:spcAft>
                <a:spcPts val="1200"/>
              </a:spcAft>
            </a:pPr>
            <a:r>
              <a:rPr lang="it-IT" dirty="0"/>
              <a:t>formulare infine considerazioni sulle potenzialità ed i sentieri di sviluppo del progetto, nonché sulle condizioni di replicabilità.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6861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718" y="0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Lo spazio dei risultati</a:t>
            </a:r>
          </a:p>
        </p:txBody>
      </p:sp>
      <p:pic>
        <p:nvPicPr>
          <p:cNvPr id="38" name="Segnaposto contenuto 3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693" y="914400"/>
            <a:ext cx="8901953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72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Gli indicatori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39908"/>
          <a:ext cx="10515600" cy="5504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5572">
                  <a:extLst>
                    <a:ext uri="{9D8B030D-6E8A-4147-A177-3AD203B41FA5}">
                      <a16:colId xmlns:a16="http://schemas.microsoft.com/office/drawing/2014/main" val="4011622784"/>
                    </a:ext>
                  </a:extLst>
                </a:gridCol>
                <a:gridCol w="6060028">
                  <a:extLst>
                    <a:ext uri="{9D8B030D-6E8A-4147-A177-3AD203B41FA5}">
                      <a16:colId xmlns:a16="http://schemas.microsoft.com/office/drawing/2014/main" val="1271954866"/>
                    </a:ext>
                  </a:extLst>
                </a:gridCol>
              </a:tblGrid>
              <a:tr h="2802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Categorie di risultati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Indicatori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3723370179"/>
                  </a:ext>
                </a:extLst>
              </a:tr>
              <a:tr h="154418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Adozione del Patto di collaborazione e attivazione di nuovi servizi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Adozione del patto -  Attivazione di servizi - Numero di sottoscrittori del Patto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Numerosità e Varietà dei servizi attivati -Grado di precisone e concretezza nella descrizione degli impegni dei sottoscrittori</a:t>
                      </a:r>
                      <a:r>
                        <a:rPr lang="it-IT" sz="1600" baseline="0" dirty="0">
                          <a:effectLst/>
                        </a:rPr>
                        <a:t> - </a:t>
                      </a:r>
                      <a:r>
                        <a:rPr lang="it-IT" sz="1600" dirty="0">
                          <a:effectLst/>
                        </a:rPr>
                        <a:t>Numerosità dei fruitori dei servizi 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932613319"/>
                  </a:ext>
                </a:extLst>
              </a:tr>
              <a:tr h="95411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Attivazione donne braccianti comunitarie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N. donne leader - Diversificazione provenienza donne leader (copertura del target)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Numero donne partecipanti con continuità ai circoli Reflection Action</a:t>
                      </a: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3959404480"/>
                  </a:ext>
                </a:extLst>
              </a:tr>
              <a:tr h="14603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Attivazione dell’Ente Locale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Grado di dettaglio e concretezza del contributo dei Comuni alla realizzazione del Patto - Numero rappresentanti del Comune presenti con continuità ai lavori dei Community Lab  - Numero amministratori e tecnici partecipanti agli interventi di formazione - Erogazione da parte del Comune di alcuni dei servizi previsti dal Patto</a:t>
                      </a: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1950067728"/>
                  </a:ext>
                </a:extLst>
              </a:tr>
              <a:tr h="126542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>
                          <a:effectLst/>
                        </a:rPr>
                        <a:t>Coinvolgimento del tessuto associativo ed istituzionale già attivo (ampiezza e ricchezza della rete)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600" dirty="0">
                          <a:effectLst/>
                        </a:rPr>
                        <a:t>Numero associazioni del territorio firmatarie - Numero associazioni presenti con continuità ai lavori dei Community Lab - Grado di dettaglio e concretezza del contributo delle associazioni alla realizzazione del Patto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2" marR="41662" marT="0" marB="0"/>
                </a:tc>
                <a:extLst>
                  <a:ext uri="{0D108BD9-81ED-4DB2-BD59-A6C34878D82A}">
                    <a16:rowId xmlns:a16="http://schemas.microsoft.com/office/drawing/2014/main" val="390367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656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3078"/>
            <a:ext cx="10515600" cy="1325563"/>
          </a:xfrm>
        </p:spPr>
        <p:txBody>
          <a:bodyPr/>
          <a:lstStyle/>
          <a:p>
            <a:pPr algn="ctr"/>
            <a:r>
              <a:rPr lang="it-IT" b="1" dirty="0"/>
              <a:t>In conclusione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13647"/>
            <a:ext cx="10515600" cy="4545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Se ogni politica è un esperimento, la valutazione è  verifica della teoria dell’intervento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Problema</a:t>
            </a:r>
          </a:p>
          <a:p>
            <a:pPr marL="0" indent="0">
              <a:buNone/>
            </a:pPr>
            <a:r>
              <a:rPr lang="it-IT" dirty="0"/>
              <a:t>	 Cause                                                     </a:t>
            </a:r>
            <a:r>
              <a:rPr lang="it-IT" b="1" dirty="0"/>
              <a:t>Teoria dell’intervento</a:t>
            </a:r>
          </a:p>
          <a:p>
            <a:pPr marL="0" indent="0">
              <a:buNone/>
            </a:pPr>
            <a:r>
              <a:rPr lang="it-IT" dirty="0"/>
              <a:t>		Strategia e dispositivo</a:t>
            </a:r>
          </a:p>
          <a:p>
            <a:pPr marL="0" indent="0">
              <a:buNone/>
            </a:pPr>
            <a:r>
              <a:rPr lang="it-IT" dirty="0"/>
              <a:t>			    </a:t>
            </a:r>
          </a:p>
          <a:p>
            <a:pPr marL="0" indent="0">
              <a:buNone/>
            </a:pPr>
            <a:r>
              <a:rPr lang="it-IT" dirty="0"/>
              <a:t>			     </a:t>
            </a:r>
            <a:r>
              <a:rPr lang="it-IT" b="1" dirty="0"/>
              <a:t>Risultati attesi </a:t>
            </a:r>
            <a:r>
              <a:rPr lang="it-IT" dirty="0"/>
              <a:t>(</a:t>
            </a:r>
            <a:r>
              <a:rPr lang="it-IT" dirty="0" err="1"/>
              <a:t>outcome</a:t>
            </a:r>
            <a:r>
              <a:rPr lang="it-IT" dirty="0"/>
              <a:t>): riduzione delle cause</a:t>
            </a:r>
          </a:p>
          <a:p>
            <a:pPr marL="0" indent="0">
              <a:buNone/>
            </a:pPr>
            <a:r>
              <a:rPr lang="it-IT" dirty="0"/>
              <a:t>				      </a:t>
            </a:r>
            <a:r>
              <a:rPr lang="it-IT" b="1" dirty="0"/>
              <a:t>Impatto</a:t>
            </a:r>
            <a:r>
              <a:rPr lang="it-IT" dirty="0"/>
              <a:t>: risoluzione problema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Parentesi graffa chiusa 3"/>
          <p:cNvSpPr/>
          <p:nvPr/>
        </p:nvSpPr>
        <p:spPr>
          <a:xfrm>
            <a:off x="4966446" y="3039035"/>
            <a:ext cx="2017059" cy="1461246"/>
          </a:xfrm>
          <a:prstGeom prst="rightBrace">
            <a:avLst>
              <a:gd name="adj1" fmla="val 11511"/>
              <a:gd name="adj2" fmla="val 48077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ccia angolare in su 4"/>
          <p:cNvSpPr/>
          <p:nvPr/>
        </p:nvSpPr>
        <p:spPr>
          <a:xfrm rot="5400000">
            <a:off x="1909480" y="2958355"/>
            <a:ext cx="2554943" cy="3558986"/>
          </a:xfrm>
          <a:prstGeom prst="bentUpArrow">
            <a:avLst>
              <a:gd name="adj1" fmla="val 4824"/>
              <a:gd name="adj2" fmla="val 8116"/>
              <a:gd name="adj3" fmla="val 22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ccia angolare in su 5"/>
          <p:cNvSpPr/>
          <p:nvPr/>
        </p:nvSpPr>
        <p:spPr>
          <a:xfrm rot="5400000">
            <a:off x="2456328" y="3854821"/>
            <a:ext cx="1371602" cy="1658471"/>
          </a:xfrm>
          <a:prstGeom prst="bentUpArrow">
            <a:avLst>
              <a:gd name="adj1" fmla="val 8972"/>
              <a:gd name="adj2" fmla="val 8116"/>
              <a:gd name="adj3" fmla="val 26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83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2EC64-976D-84CF-B000-DE855CE2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Perché questa condizione?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815CE6-96B6-6206-20F0-3F2C6AB79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La condivisione di un percorso valutativo come presupposto di una buona valutazione.</a:t>
            </a:r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La condivisione di un percorso come condizione di una utilità della valutazione per tutti.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084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F4745-AEBC-15D8-F88E-B5060209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Una buona pratica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DB8D07-AD1C-BCC4-F767-EB6FFC93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85" y="1391502"/>
            <a:ext cx="9327904" cy="4856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Il caso del progetto “Fattoria della salute A.S.S. - Agricoltura Sociale Sanitaria”.</a:t>
            </a:r>
          </a:p>
          <a:p>
            <a:pPr marL="0" indent="0">
              <a:buNone/>
            </a:pPr>
            <a:endParaRPr lang="it-IT" b="0" i="0" dirty="0">
              <a:solidFill>
                <a:srgbClr val="000000"/>
              </a:solidFill>
              <a:effectLst/>
              <a:latin typeface="Lucida Console" panose="020B0609040504020204" pitchFamily="49" charset="0"/>
            </a:endParaRPr>
          </a:p>
          <a:p>
            <a:pPr>
              <a:lnSpc>
                <a:spcPct val="115000"/>
              </a:lnSpc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12 utenti seguiti nei percorsi individualizzati (destinatari diretti). Messa a coltura di un terreno incolto dell’ex manicomio di Aversa</a:t>
            </a:r>
          </a:p>
          <a:p>
            <a:pPr>
              <a:lnSpc>
                <a:spcPct val="115000"/>
              </a:lnSpc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Dimensioni di impatto: Autonomia, Comunicazione, Motricità/movimento, Relazionalità, Occupabilità.  </a:t>
            </a:r>
          </a:p>
          <a:p>
            <a:pPr>
              <a:lnSpc>
                <a:spcPct val="115000"/>
              </a:lnSpc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Tempi di rilevazione: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in fase iniziale/di avvio delle attività.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-"/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in fase finale, conclusiva del progetto.  </a:t>
            </a:r>
          </a:p>
          <a:p>
            <a:pPr>
              <a:lnSpc>
                <a:spcPct val="115000"/>
              </a:lnSpc>
            </a:pPr>
            <a:r>
              <a:rPr lang="it-IT" dirty="0">
                <a:solidFill>
                  <a:srgbClr val="000000"/>
                </a:solidFill>
                <a:latin typeface="Lucida Console" panose="020B0609040504020204" pitchFamily="49" charset="0"/>
              </a:rPr>
              <a:t>Scala di riferimento utilizzata: da 0 (alto grado di compromissione) a 8 (elevato funzionamento).</a:t>
            </a:r>
          </a:p>
          <a:p>
            <a:pPr marL="0" indent="0">
              <a:buNone/>
            </a:pP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244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40A1C-BCD9-FDD8-23A8-DAA53F31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 grafico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CB860D-86FB-AEF7-7499-19C144A7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125" y="2014537"/>
            <a:ext cx="5506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Variazione %</a:t>
            </a:r>
            <a:r>
              <a:rPr kumimoji="0" lang="it-IT" altLang="it-IT" b="0" i="0" u="none" strike="noStrike" kern="1200" cap="none" spc="0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it-IT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tra il livello finale e quello iniziale</a:t>
            </a:r>
            <a:endParaRPr kumimoji="0" lang="it-IT" alt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6B93035-548E-66CE-573A-D4AA67DAA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396276"/>
              </p:ext>
            </p:extLst>
          </p:nvPr>
        </p:nvGraphicFramePr>
        <p:xfrm>
          <a:off x="2333053" y="2890605"/>
          <a:ext cx="5152267" cy="261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9F0D0E8-1535-FAC7-95F1-81613F9AA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638" y="59713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7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AACA2-E2D3-2D37-D64D-C4668924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IMPATTO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046C084-624B-BCD5-2A1A-F200C001C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454" y="2228056"/>
            <a:ext cx="8596312" cy="240188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6F763D-3C37-5406-3D4A-8D15C254A042}"/>
              </a:ext>
            </a:extLst>
          </p:cNvPr>
          <p:cNvSpPr txBox="1"/>
          <p:nvPr/>
        </p:nvSpPr>
        <p:spPr>
          <a:xfrm>
            <a:off x="5355401" y="2228056"/>
            <a:ext cx="4224533" cy="430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DIMENSIONI DI IMPATTO: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variazioni positive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Motricità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: per 11 su 12 utenti           .(92%)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Relazionalità: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per 10 su 12 utenti    (83%)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Autonomia: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per 9 su 12 utenti         (75%)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Comunicazione: 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per 8 su 12 utenti (67%)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Occupabilità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: solo 5 su 11 utenti    (42%).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43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zione…">
            <a:extLst>
              <a:ext uri="{FF2B5EF4-FFF2-40B4-BE49-F238E27FC236}">
                <a16:creationId xmlns:a16="http://schemas.microsoft.com/office/drawing/2014/main" id="{2BD04B1B-3051-C46C-FA96-BA9AE0C9F010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443385" y="642937"/>
            <a:ext cx="5358090" cy="28099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77500" lnSpcReduction="20000"/>
          </a:bodyPr>
          <a:lstStyle/>
          <a:p>
            <a:pPr defTabSz="408622">
              <a:defRPr sz="8910" b="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4300" dirty="0">
                <a:solidFill>
                  <a:srgbClr val="BCCB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d’Impatto</a:t>
            </a:r>
          </a:p>
          <a:p>
            <a:pPr defTabSz="408622">
              <a:defRPr sz="8910" b="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endParaRPr lang="it-IT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8622">
              <a:defRPr sz="8910" b="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3900" dirty="0">
                <a:latin typeface="Arial" panose="020B0604020202020204" pitchFamily="34" charset="0"/>
                <a:cs typeface="Arial" panose="020B0604020202020204" pitchFamily="34" charset="0"/>
              </a:rPr>
              <a:t>Definire la metodologia di valutazione: </a:t>
            </a:r>
          </a:p>
          <a:p>
            <a:pPr defTabSz="408622">
              <a:defRPr sz="8910" b="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3900" dirty="0">
                <a:latin typeface="Arial" panose="020B0604020202020204" pitchFamily="34" charset="0"/>
                <a:cs typeface="Arial" panose="020B0604020202020204" pitchFamily="34" charset="0"/>
              </a:rPr>
              <a:t>caso studio </a:t>
            </a:r>
          </a:p>
          <a:p>
            <a:pPr defTabSz="408622">
              <a:defRPr sz="8910" b="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it-IT" sz="3900" dirty="0">
                <a:latin typeface="Arial" panose="020B0604020202020204" pitchFamily="34" charset="0"/>
                <a:cs typeface="Arial" panose="020B0604020202020204" pitchFamily="34" charset="0"/>
              </a:rPr>
              <a:t>«Spazio Donna»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10849-D43F-8FFB-7C93-7A0497D82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7"/>
          <a:stretch/>
        </p:blipFill>
        <p:spPr>
          <a:xfrm>
            <a:off x="-13597" y="-41988"/>
            <a:ext cx="5711870" cy="6924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367FA-4707-18EF-F5A4-75CE7F73BAE1}"/>
              </a:ext>
            </a:extLst>
          </p:cNvPr>
          <p:cNvSpPr txBox="1"/>
          <p:nvPr/>
        </p:nvSpPr>
        <p:spPr>
          <a:xfrm>
            <a:off x="6443385" y="4851238"/>
            <a:ext cx="3547446" cy="643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>
              <a:spcBef>
                <a:spcPts val="300"/>
              </a:spcBef>
            </a:pPr>
            <a:r>
              <a:rPr lang="en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Linda Terenzi</a:t>
            </a:r>
            <a:r>
              <a:rPr lang="en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, M&amp;E Specialist</a:t>
            </a:r>
            <a:r>
              <a:rPr lang="en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en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linda.terenzi@arcolab.org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82AE9-A079-DAB0-C492-4A87ECC697A6}"/>
              </a:ext>
            </a:extLst>
          </p:cNvPr>
          <p:cNvSpPr txBox="1"/>
          <p:nvPr/>
        </p:nvSpPr>
        <p:spPr>
          <a:xfrm>
            <a:off x="6443385" y="3605208"/>
            <a:ext cx="2620910" cy="6786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IT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17 novembre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42A13-AF7B-4E6E-C630-023D87CC72CE}"/>
              </a:ext>
            </a:extLst>
          </p:cNvPr>
          <p:cNvSpPr txBox="1"/>
          <p:nvPr/>
        </p:nvSpPr>
        <p:spPr>
          <a:xfrm>
            <a:off x="6443385" y="5704467"/>
            <a:ext cx="3547446" cy="643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1219169" hangingPunct="0">
              <a:spcBef>
                <a:spcPts val="300"/>
              </a:spcBef>
            </a:pPr>
            <a:r>
              <a:rPr lang="en-IT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Caterina Arciprete</a:t>
            </a:r>
            <a:r>
              <a:rPr lang="en-IT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, Ricercatrice </a:t>
            </a:r>
            <a:r>
              <a:rPr lang="en-GB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caterina.arciprete@unifi.it</a:t>
            </a:r>
            <a:endParaRPr lang="en-IT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1_BasicWhite">
  <a:themeElements>
    <a:clrScheme name="ARCO">
      <a:dk1>
        <a:srgbClr val="000000"/>
      </a:dk1>
      <a:lt1>
        <a:srgbClr val="FFFFFF"/>
      </a:lt1>
      <a:dk2>
        <a:srgbClr val="074844"/>
      </a:dk2>
      <a:lt2>
        <a:srgbClr val="FFFFFF"/>
      </a:lt2>
      <a:accent1>
        <a:srgbClr val="CED429"/>
      </a:accent1>
      <a:accent2>
        <a:srgbClr val="074844"/>
      </a:accent2>
      <a:accent3>
        <a:srgbClr val="48395A"/>
      </a:accent3>
      <a:accent4>
        <a:srgbClr val="333E46"/>
      </a:accent4>
      <a:accent5>
        <a:srgbClr val="B3B3B3"/>
      </a:accent5>
      <a:accent6>
        <a:srgbClr val="FFFFFF"/>
      </a:accent6>
      <a:hlink>
        <a:srgbClr val="CED429"/>
      </a:hlink>
      <a:folHlink>
        <a:srgbClr val="48395A"/>
      </a:folHlink>
    </a:clrScheme>
    <a:fontScheme name="DIN Pro">
      <a:majorFont>
        <a:latin typeface="DINPro-Bold"/>
        <a:ea typeface="Helvetica Neue"/>
        <a:cs typeface="Helvetica Neue"/>
      </a:majorFont>
      <a:minorFont>
        <a:latin typeface="DINPro-Regul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28575" cap="flat">
          <a:solidFill>
            <a:schemeClr val="tx1"/>
          </a:solidFill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9EBD112DA2844898454BDAD949EE15" ma:contentTypeVersion="0" ma:contentTypeDescription="Creare un nuovo documento." ma:contentTypeScope="" ma:versionID="f01a5a05d503603e7ad0667e23beb1f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D1BB5E-79F8-451E-B2A6-98BBCCD887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304EAA-994F-4537-B271-987F8E55F4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952CF4-F20E-4151-A31D-C0B2BF6AB5F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2757</Words>
  <Application>Microsoft Office PowerPoint</Application>
  <PresentationFormat>Widescreen</PresentationFormat>
  <Paragraphs>360</Paragraphs>
  <Slides>45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21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45</vt:i4>
      </vt:variant>
    </vt:vector>
  </HeadingPairs>
  <TitlesOfParts>
    <vt:vector size="71" baseType="lpstr">
      <vt:lpstr>Arial</vt:lpstr>
      <vt:lpstr>Calibri</vt:lpstr>
      <vt:lpstr>Calibri Light</vt:lpstr>
      <vt:lpstr>Century Gothic</vt:lpstr>
      <vt:lpstr>DIN Pro Bold</vt:lpstr>
      <vt:lpstr>DINPro-Black</vt:lpstr>
      <vt:lpstr>DINPro-Bold</vt:lpstr>
      <vt:lpstr>DINPro-Italic</vt:lpstr>
      <vt:lpstr>DINPro-Regular</vt:lpstr>
      <vt:lpstr>Gadugi</vt:lpstr>
      <vt:lpstr>Helvetica Neue</vt:lpstr>
      <vt:lpstr>Helvetica Neue Medium</vt:lpstr>
      <vt:lpstr>Lato</vt:lpstr>
      <vt:lpstr>Lucida Console</vt:lpstr>
      <vt:lpstr>Raleway</vt:lpstr>
      <vt:lpstr>Symbol</vt:lpstr>
      <vt:lpstr>Times New Roman</vt:lpstr>
      <vt:lpstr>Times Roman</vt:lpstr>
      <vt:lpstr>Trebuchet MS</vt:lpstr>
      <vt:lpstr>Wingdings</vt:lpstr>
      <vt:lpstr>Wingdings 3</vt:lpstr>
      <vt:lpstr>Tema di Office</vt:lpstr>
      <vt:lpstr>Sfaccettatura</vt:lpstr>
      <vt:lpstr>21_BasicWhite</vt:lpstr>
      <vt:lpstr>1_Tema di Office</vt:lpstr>
      <vt:lpstr>Antonio template</vt:lpstr>
      <vt:lpstr>Presentazione standard di PowerPoint</vt:lpstr>
      <vt:lpstr>Introduzione. Condizioni per un buon percorso valutativo</vt:lpstr>
      <vt:lpstr>Valutazione finale e valutazione d’impatto </vt:lpstr>
      <vt:lpstr>Una condizione importante per una buona valutazione</vt:lpstr>
      <vt:lpstr>Perché questa condizione?</vt:lpstr>
      <vt:lpstr>Una buona pratica</vt:lpstr>
      <vt:lpstr>Un grafico</vt:lpstr>
      <vt:lpstr>IMPATTO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Impatto e valutazione</vt:lpstr>
      <vt:lpstr>La necessaria visione ecosistemica e contributiva per la generazione e valutazione di impatto</vt:lpstr>
      <vt:lpstr>Le fasi della valutazione</vt:lpstr>
      <vt:lpstr>Le fasi della valutazione</vt:lpstr>
      <vt:lpstr>Le fasi della valutazione</vt:lpstr>
      <vt:lpstr>La catena del valore dell’impatto</vt:lpstr>
      <vt:lpstr>Il passaggio agli indicatori</vt:lpstr>
      <vt:lpstr>Un’approccio alla valutazione orientato al capacity building </vt:lpstr>
      <vt:lpstr>Grazie!</vt:lpstr>
      <vt:lpstr>La valutazione del Progetto Cambia Terra  di Action Aid – Labsus   Augusto Vino – 17 novembre 2022</vt:lpstr>
      <vt:lpstr>Il progetto</vt:lpstr>
      <vt:lpstr>La teoria dell’intervento del progetto – le cause</vt:lpstr>
      <vt:lpstr>La teoria dell’intervento del progetto – la strategia</vt:lpstr>
      <vt:lpstr>I risultati attesi dell’intervento</vt:lpstr>
      <vt:lpstr>Il dispositivo</vt:lpstr>
      <vt:lpstr>Le domande valutative</vt:lpstr>
      <vt:lpstr>L’attività di valutazione</vt:lpstr>
      <vt:lpstr>Lo spazio dei risultati</vt:lpstr>
      <vt:lpstr>Gli indicatori</vt:lpstr>
      <vt:lpstr>In conclusione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CORRADINO LUCA</dc:creator>
  <cp:lastModifiedBy>CORRADINO LUCA</cp:lastModifiedBy>
  <cp:revision>10</cp:revision>
  <dcterms:created xsi:type="dcterms:W3CDTF">2021-11-16T06:36:38Z</dcterms:created>
  <dcterms:modified xsi:type="dcterms:W3CDTF">2022-12-15T10:35:22Z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5fe31f-9de1-4167-a753-111c0df8115f_Enabled">
    <vt:lpwstr>true</vt:lpwstr>
  </property>
  <property fmtid="{D5CDD505-2E9C-101B-9397-08002B2CF9AE}" pid="3" name="MSIP_Label_5f5fe31f-9de1-4167-a753-111c0df8115f_SetDate">
    <vt:lpwstr>2021-11-16T06:36:38Z</vt:lpwstr>
  </property>
  <property fmtid="{D5CDD505-2E9C-101B-9397-08002B2CF9AE}" pid="4" name="MSIP_Label_5f5fe31f-9de1-4167-a753-111c0df8115f_Method">
    <vt:lpwstr>Standard</vt:lpwstr>
  </property>
  <property fmtid="{D5CDD505-2E9C-101B-9397-08002B2CF9AE}" pid="5" name="MSIP_Label_5f5fe31f-9de1-4167-a753-111c0df8115f_Name">
    <vt:lpwstr>5f5fe31f-9de1-4167-a753-111c0df8115f</vt:lpwstr>
  </property>
  <property fmtid="{D5CDD505-2E9C-101B-9397-08002B2CF9AE}" pid="6" name="MSIP_Label_5f5fe31f-9de1-4167-a753-111c0df8115f_SiteId">
    <vt:lpwstr>cc4baf00-15c9-48dd-9f59-88c98bde2be7</vt:lpwstr>
  </property>
  <property fmtid="{D5CDD505-2E9C-101B-9397-08002B2CF9AE}" pid="7" name="MSIP_Label_5f5fe31f-9de1-4167-a753-111c0df8115f_ActionId">
    <vt:lpwstr>0ea96beb-1aba-4d83-b051-f5ff51e0a102</vt:lpwstr>
  </property>
  <property fmtid="{D5CDD505-2E9C-101B-9397-08002B2CF9AE}" pid="8" name="MSIP_Label_5f5fe31f-9de1-4167-a753-111c0df8115f_ContentBits">
    <vt:lpwstr>0</vt:lpwstr>
  </property>
  <property fmtid="{D5CDD505-2E9C-101B-9397-08002B2CF9AE}" pid="9" name="ContentTypeId">
    <vt:lpwstr>0x010100559EBD112DA2844898454BDAD949EE15</vt:lpwstr>
  </property>
</Properties>
</file>